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5" r:id="rId3"/>
    <p:sldId id="272" r:id="rId4"/>
    <p:sldId id="276" r:id="rId5"/>
    <p:sldId id="263" r:id="rId6"/>
    <p:sldId id="265" r:id="rId7"/>
    <p:sldId id="278" r:id="rId8"/>
    <p:sldId id="277" r:id="rId9"/>
    <p:sldId id="264" r:id="rId10"/>
    <p:sldId id="266" r:id="rId11"/>
  </p:sldIdLst>
  <p:sldSz cx="10691813" cy="7559675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A4A6"/>
    <a:srgbClr val="00223E"/>
    <a:srgbClr val="001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5" autoAdjust="0"/>
    <p:restoredTop sz="81424" autoAdjust="0"/>
  </p:normalViewPr>
  <p:slideViewPr>
    <p:cSldViewPr snapToGrid="0">
      <p:cViewPr varScale="1">
        <p:scale>
          <a:sx n="81" d="100"/>
          <a:sy n="81" d="100"/>
        </p:scale>
        <p:origin x="9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A18D2C-EE78-5A40-8C13-6301B423FEA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446CEDC-D5A7-884F-A36E-601D0D8565A8}">
      <dgm:prSet phldrT="[Texto]"/>
      <dgm:spPr/>
      <dgm:t>
        <a:bodyPr/>
        <a:lstStyle/>
        <a:p>
          <a:r>
            <a:rPr lang="pt-BR" dirty="0"/>
            <a:t>Tutela regulatória da bandeira</a:t>
          </a:r>
        </a:p>
      </dgm:t>
    </dgm:pt>
    <dgm:pt modelId="{2A521349-0C22-AD45-B403-C8439BFB179F}" type="parTrans" cxnId="{D9F553ED-3BDA-BE4A-8ED9-76F06E2C3526}">
      <dgm:prSet/>
      <dgm:spPr/>
      <dgm:t>
        <a:bodyPr/>
        <a:lstStyle/>
        <a:p>
          <a:endParaRPr lang="pt-BR"/>
        </a:p>
      </dgm:t>
    </dgm:pt>
    <dgm:pt modelId="{B808F11A-D63F-A04B-88A4-CB86BDF598F2}" type="sibTrans" cxnId="{D9F553ED-3BDA-BE4A-8ED9-76F06E2C3526}">
      <dgm:prSet/>
      <dgm:spPr/>
      <dgm:t>
        <a:bodyPr/>
        <a:lstStyle/>
        <a:p>
          <a:endParaRPr lang="pt-BR"/>
        </a:p>
      </dgm:t>
    </dgm:pt>
    <dgm:pt modelId="{B7C1D086-211E-3241-BCE5-B9B8344CF8E8}">
      <dgm:prSet phldrT="[Texto]"/>
      <dgm:spPr/>
      <dgm:t>
        <a:bodyPr/>
        <a:lstStyle/>
        <a:p>
          <a:pPr algn="just">
            <a:buFontTx/>
            <a:buNone/>
          </a:pPr>
          <a:r>
            <a:rPr lang="pt-BR" dirty="0"/>
            <a:t>“Art.2º A Resolução ANP </a:t>
          </a:r>
          <a:r>
            <a:rPr lang="pt-BR" dirty="0" err="1"/>
            <a:t>n</a:t>
          </a:r>
          <a:r>
            <a:rPr lang="pt-BR" dirty="0"/>
            <a:t>. 8, de 6 de março de 2007, passa a vigorar com as seguintes alterações:</a:t>
          </a:r>
        </a:p>
      </dgm:t>
    </dgm:pt>
    <dgm:pt modelId="{828F2E03-8166-7A4B-B75C-4B0FC162B0C5}" type="parTrans" cxnId="{F8BA893C-D407-514F-8FA3-588E4E545C92}">
      <dgm:prSet/>
      <dgm:spPr/>
      <dgm:t>
        <a:bodyPr/>
        <a:lstStyle/>
        <a:p>
          <a:endParaRPr lang="pt-BR"/>
        </a:p>
      </dgm:t>
    </dgm:pt>
    <dgm:pt modelId="{A69BC7E6-DACE-E147-B499-ED0065EDB4A0}" type="sibTrans" cxnId="{F8BA893C-D407-514F-8FA3-588E4E545C92}">
      <dgm:prSet/>
      <dgm:spPr/>
      <dgm:t>
        <a:bodyPr/>
        <a:lstStyle/>
        <a:p>
          <a:endParaRPr lang="pt-BR"/>
        </a:p>
      </dgm:t>
    </dgm:pt>
    <dgm:pt modelId="{4C96C761-D446-9E48-BD1B-391391E8950C}">
      <dgm:prSet phldrT="[Texto]"/>
      <dgm:spPr/>
      <dgm:t>
        <a:bodyPr/>
        <a:lstStyle/>
        <a:p>
          <a:r>
            <a:rPr lang="pt-BR" dirty="0"/>
            <a:t>Revenda fora do estabelecimento autorizado  </a:t>
          </a:r>
        </a:p>
      </dgm:t>
    </dgm:pt>
    <dgm:pt modelId="{C53720F9-D1D0-F540-B640-5827AA91A0E7}" type="parTrans" cxnId="{39E9A060-1C3D-7D4C-A083-308B2AF88C8B}">
      <dgm:prSet/>
      <dgm:spPr/>
      <dgm:t>
        <a:bodyPr/>
        <a:lstStyle/>
        <a:p>
          <a:endParaRPr lang="pt-BR"/>
        </a:p>
      </dgm:t>
    </dgm:pt>
    <dgm:pt modelId="{C62DDAEA-DE20-3A4A-A7E6-7ACDE1D87654}" type="sibTrans" cxnId="{39E9A060-1C3D-7D4C-A083-308B2AF88C8B}">
      <dgm:prSet/>
      <dgm:spPr/>
      <dgm:t>
        <a:bodyPr/>
        <a:lstStyle/>
        <a:p>
          <a:endParaRPr lang="pt-BR"/>
        </a:p>
      </dgm:t>
    </dgm:pt>
    <dgm:pt modelId="{4DCFF192-8AB5-AC43-BE9B-28B1F4382163}">
      <dgm:prSet phldrT="[Texto]"/>
      <dgm:spPr/>
      <dgm:t>
        <a:bodyPr/>
        <a:lstStyle/>
        <a:p>
          <a:pPr>
            <a:buFontTx/>
            <a:buNone/>
          </a:pPr>
          <a:r>
            <a:rPr lang="pt-BR" dirty="0"/>
            <a:t>“Art.2º . A Resolução ANP </a:t>
          </a:r>
          <a:r>
            <a:rPr lang="pt-BR" dirty="0" err="1"/>
            <a:t>n</a:t>
          </a:r>
          <a:r>
            <a:rPr lang="pt-BR" dirty="0"/>
            <a:t>. 41, de 5 de novembro de 2013, passa a vigorar com as seguintes alterações:  </a:t>
          </a:r>
        </a:p>
      </dgm:t>
    </dgm:pt>
    <dgm:pt modelId="{485CE46B-C002-7149-B0A4-048D29EED788}" type="parTrans" cxnId="{9054C782-5A95-B746-BAFB-61764ECE3CFD}">
      <dgm:prSet/>
      <dgm:spPr/>
      <dgm:t>
        <a:bodyPr/>
        <a:lstStyle/>
        <a:p>
          <a:endParaRPr lang="pt-BR"/>
        </a:p>
      </dgm:t>
    </dgm:pt>
    <dgm:pt modelId="{AAC90036-8CEF-A745-9C69-A9FB23329B49}" type="sibTrans" cxnId="{9054C782-5A95-B746-BAFB-61764ECE3CFD}">
      <dgm:prSet/>
      <dgm:spPr/>
      <dgm:t>
        <a:bodyPr/>
        <a:lstStyle/>
        <a:p>
          <a:endParaRPr lang="pt-BR"/>
        </a:p>
      </dgm:t>
    </dgm:pt>
    <dgm:pt modelId="{FA3031E8-91EF-7343-8654-F2F1826D1715}">
      <dgm:prSet phldrT="[Texto]"/>
      <dgm:spPr/>
      <dgm:t>
        <a:bodyPr/>
        <a:lstStyle/>
        <a:p>
          <a:pPr>
            <a:buNone/>
          </a:pPr>
          <a:r>
            <a:rPr lang="pt-BR" dirty="0"/>
            <a:t>	Art. 4 (...) XXVII – Termo de Compromisso Autorizativo: instrumento por meio do qual a ANP </a:t>
          </a:r>
          <a:r>
            <a:rPr lang="pt-BR" b="1" dirty="0"/>
            <a:t>autoriza, excepcionalmente, o agente revendedor varejista </a:t>
          </a:r>
          <a:r>
            <a:rPr lang="pt-BR" dirty="0"/>
            <a:t>devidamente adimplente com o PMQC, obedecendo às regras pactuadas no referido termo e no art. 31-A, </a:t>
          </a:r>
          <a:r>
            <a:rPr lang="pt-BR" b="1" dirty="0"/>
            <a:t>a realizar o abastecimento de veículos automotivos com gasolina C ou etanol hidratado, fora das instalações autorizadas à atividade regulada por ele desempenhada. </a:t>
          </a:r>
        </a:p>
      </dgm:t>
    </dgm:pt>
    <dgm:pt modelId="{669083CA-54B2-2642-9410-F2A1D8522893}" type="parTrans" cxnId="{1EC481AE-E615-F141-ADAE-0894A2ADFD5A}">
      <dgm:prSet/>
      <dgm:spPr/>
      <dgm:t>
        <a:bodyPr/>
        <a:lstStyle/>
        <a:p>
          <a:endParaRPr lang="pt-BR"/>
        </a:p>
      </dgm:t>
    </dgm:pt>
    <dgm:pt modelId="{F92643A9-F857-E747-AAA7-F8B588AD53A0}" type="sibTrans" cxnId="{1EC481AE-E615-F141-ADAE-0894A2ADFD5A}">
      <dgm:prSet/>
      <dgm:spPr/>
      <dgm:t>
        <a:bodyPr/>
        <a:lstStyle/>
        <a:p>
          <a:endParaRPr lang="pt-BR"/>
        </a:p>
      </dgm:t>
    </dgm:pt>
    <dgm:pt modelId="{1F97DC83-3FF3-5F43-BF09-A3D1F01A4E54}">
      <dgm:prSet/>
      <dgm:spPr/>
      <dgm:t>
        <a:bodyPr/>
        <a:lstStyle/>
        <a:p>
          <a:pPr>
            <a:buFontTx/>
            <a:buNone/>
          </a:pPr>
          <a:r>
            <a:rPr lang="pt-BR" dirty="0"/>
            <a:t>Art. 21 (...) VII – </a:t>
          </a:r>
          <a:r>
            <a:rPr lang="pt-BR" b="1" dirty="0"/>
            <a:t>comercializar e entregar combustível automotivo em local diverso do estabelecimento da revenda varejista</a:t>
          </a:r>
          <a:r>
            <a:rPr lang="pt-BR" dirty="0"/>
            <a:t>, sem autorização específica para fazê-lo, nos termos do art. 31-A e, para o caso de posto revendedor flutuante ou marítimo, em qualquer hipótese, em local diverso das áreas adjacentes ao estabelecimento da revenda varejista “.</a:t>
          </a:r>
        </a:p>
      </dgm:t>
    </dgm:pt>
    <dgm:pt modelId="{70E20F99-037E-CF47-832C-B0A29B141EBC}" type="parTrans" cxnId="{16A0ACAD-2DCF-5E4D-9C33-02B7B057385B}">
      <dgm:prSet/>
      <dgm:spPr/>
      <dgm:t>
        <a:bodyPr/>
        <a:lstStyle/>
        <a:p>
          <a:endParaRPr lang="pt-BR"/>
        </a:p>
      </dgm:t>
    </dgm:pt>
    <dgm:pt modelId="{130AAC18-57DA-F740-ADF6-0DABA69924CD}" type="sibTrans" cxnId="{16A0ACAD-2DCF-5E4D-9C33-02B7B057385B}">
      <dgm:prSet/>
      <dgm:spPr/>
      <dgm:t>
        <a:bodyPr/>
        <a:lstStyle/>
        <a:p>
          <a:endParaRPr lang="pt-BR"/>
        </a:p>
      </dgm:t>
    </dgm:pt>
    <dgm:pt modelId="{678A4965-00EA-1D45-B32C-4422191397B6}">
      <dgm:prSet phldrT="[Texto]"/>
      <dgm:spPr/>
      <dgm:t>
        <a:bodyPr/>
        <a:lstStyle/>
        <a:p>
          <a:pPr algn="just">
            <a:buFontTx/>
            <a:buNone/>
          </a:pPr>
          <a:r>
            <a:rPr lang="pt-BR" dirty="0"/>
            <a:t>	Art. 25, §6º. </a:t>
          </a:r>
          <a:r>
            <a:rPr lang="pt-BR" b="1" dirty="0"/>
            <a:t>O revendedor varejista que optar por exibir a marca comercial de um distribuidor de combustíveis líquidos</a:t>
          </a:r>
          <a:r>
            <a:rPr lang="pt-BR" dirty="0"/>
            <a:t>, de acordo com o §2 </a:t>
          </a:r>
          <a:r>
            <a:rPr lang="pt-BR" b="1" dirty="0"/>
            <a:t>poderá optar</a:t>
          </a:r>
          <a:r>
            <a:rPr lang="pt-BR" dirty="0"/>
            <a:t>(...) </a:t>
          </a:r>
          <a:r>
            <a:rPr lang="pt-BR" b="1" dirty="0"/>
            <a:t>pela instalação de até duas bombas medidoras interligadas a tanques exclusivos e específicos</a:t>
          </a:r>
          <a:r>
            <a:rPr lang="pt-BR" dirty="0"/>
            <a:t> para o produto destinado, que poderão comercializar </a:t>
          </a:r>
          <a:r>
            <a:rPr lang="pt-BR" b="1" dirty="0"/>
            <a:t>combustíveis de distribuidor diferente da marca exibida</a:t>
          </a:r>
          <a:r>
            <a:rPr lang="pt-BR" dirty="0"/>
            <a:t>”</a:t>
          </a:r>
        </a:p>
      </dgm:t>
    </dgm:pt>
    <dgm:pt modelId="{486BD86A-9162-794C-BAF9-4A53C478EE83}" type="sibTrans" cxnId="{134FDF92-A0F5-D34E-AD3D-1437FE925535}">
      <dgm:prSet/>
      <dgm:spPr/>
      <dgm:t>
        <a:bodyPr/>
        <a:lstStyle/>
        <a:p>
          <a:endParaRPr lang="pt-BR"/>
        </a:p>
      </dgm:t>
    </dgm:pt>
    <dgm:pt modelId="{7D67B891-DB88-834C-9F0B-745A19E667D1}" type="parTrans" cxnId="{134FDF92-A0F5-D34E-AD3D-1437FE925535}">
      <dgm:prSet/>
      <dgm:spPr/>
      <dgm:t>
        <a:bodyPr/>
        <a:lstStyle/>
        <a:p>
          <a:endParaRPr lang="pt-BR"/>
        </a:p>
      </dgm:t>
    </dgm:pt>
    <dgm:pt modelId="{8BBC694D-5546-9445-AA20-B5672EBC659F}" type="pres">
      <dgm:prSet presAssocID="{4DA18D2C-EE78-5A40-8C13-6301B423FEAA}" presName="linear" presStyleCnt="0">
        <dgm:presLayoutVars>
          <dgm:animLvl val="lvl"/>
          <dgm:resizeHandles val="exact"/>
        </dgm:presLayoutVars>
      </dgm:prSet>
      <dgm:spPr/>
    </dgm:pt>
    <dgm:pt modelId="{6E03C682-9848-F140-BA13-387510502756}" type="pres">
      <dgm:prSet presAssocID="{1446CEDC-D5A7-884F-A36E-601D0D8565A8}" presName="parentText" presStyleLbl="node1" presStyleIdx="0" presStyleCnt="2" custScaleY="48066" custLinFactNeighborY="-23808">
        <dgm:presLayoutVars>
          <dgm:chMax val="0"/>
          <dgm:bulletEnabled val="1"/>
        </dgm:presLayoutVars>
      </dgm:prSet>
      <dgm:spPr/>
    </dgm:pt>
    <dgm:pt modelId="{579D90E5-74D6-584F-B1CB-73BE1E784661}" type="pres">
      <dgm:prSet presAssocID="{1446CEDC-D5A7-884F-A36E-601D0D8565A8}" presName="childText" presStyleLbl="revTx" presStyleIdx="0" presStyleCnt="2" custScaleY="21757">
        <dgm:presLayoutVars>
          <dgm:bulletEnabled val="1"/>
        </dgm:presLayoutVars>
      </dgm:prSet>
      <dgm:spPr/>
    </dgm:pt>
    <dgm:pt modelId="{5750513D-3BC8-FA46-B7DE-525D4D74DD29}" type="pres">
      <dgm:prSet presAssocID="{4C96C761-D446-9E48-BD1B-391391E8950C}" presName="parentText" presStyleLbl="node1" presStyleIdx="1" presStyleCnt="2" custScaleY="49979" custLinFactNeighborX="424" custLinFactNeighborY="706">
        <dgm:presLayoutVars>
          <dgm:chMax val="0"/>
          <dgm:bulletEnabled val="1"/>
        </dgm:presLayoutVars>
      </dgm:prSet>
      <dgm:spPr/>
    </dgm:pt>
    <dgm:pt modelId="{F5EF63B1-C3D4-4245-B52B-9D417A280592}" type="pres">
      <dgm:prSet presAssocID="{4C96C761-D446-9E48-BD1B-391391E8950C}" presName="childText" presStyleLbl="revTx" presStyleIdx="1" presStyleCnt="2" custScaleY="21321" custLinFactNeighborX="-1218" custLinFactNeighborY="15230">
        <dgm:presLayoutVars>
          <dgm:bulletEnabled val="1"/>
        </dgm:presLayoutVars>
      </dgm:prSet>
      <dgm:spPr/>
    </dgm:pt>
  </dgm:ptLst>
  <dgm:cxnLst>
    <dgm:cxn modelId="{8AA3AB04-126E-DE4E-9B15-C5DC61303CE4}" type="presOf" srcId="{1F97DC83-3FF3-5F43-BF09-A3D1F01A4E54}" destId="{F5EF63B1-C3D4-4245-B52B-9D417A280592}" srcOrd="0" destOrd="2" presId="urn:microsoft.com/office/officeart/2005/8/layout/vList2"/>
    <dgm:cxn modelId="{6E03D02E-8F27-7644-831A-E054A339F273}" type="presOf" srcId="{4DCFF192-8AB5-AC43-BE9B-28B1F4382163}" destId="{F5EF63B1-C3D4-4245-B52B-9D417A280592}" srcOrd="0" destOrd="0" presId="urn:microsoft.com/office/officeart/2005/8/layout/vList2"/>
    <dgm:cxn modelId="{6F5C8E3A-AB8A-9047-9FA7-62DEDDA4B3A8}" type="presOf" srcId="{1446CEDC-D5A7-884F-A36E-601D0D8565A8}" destId="{6E03C682-9848-F140-BA13-387510502756}" srcOrd="0" destOrd="0" presId="urn:microsoft.com/office/officeart/2005/8/layout/vList2"/>
    <dgm:cxn modelId="{F8BA893C-D407-514F-8FA3-588E4E545C92}" srcId="{1446CEDC-D5A7-884F-A36E-601D0D8565A8}" destId="{B7C1D086-211E-3241-BCE5-B9B8344CF8E8}" srcOrd="0" destOrd="0" parTransId="{828F2E03-8166-7A4B-B75C-4B0FC162B0C5}" sibTransId="{A69BC7E6-DACE-E147-B499-ED0065EDB4A0}"/>
    <dgm:cxn modelId="{39E9A060-1C3D-7D4C-A083-308B2AF88C8B}" srcId="{4DA18D2C-EE78-5A40-8C13-6301B423FEAA}" destId="{4C96C761-D446-9E48-BD1B-391391E8950C}" srcOrd="1" destOrd="0" parTransId="{C53720F9-D1D0-F540-B640-5827AA91A0E7}" sibTransId="{C62DDAEA-DE20-3A4A-A7E6-7ACDE1D87654}"/>
    <dgm:cxn modelId="{CD222173-9D0C-EC45-8D98-8C45EDE58960}" type="presOf" srcId="{FA3031E8-91EF-7343-8654-F2F1826D1715}" destId="{F5EF63B1-C3D4-4245-B52B-9D417A280592}" srcOrd="0" destOrd="1" presId="urn:microsoft.com/office/officeart/2005/8/layout/vList2"/>
    <dgm:cxn modelId="{6042B579-B766-C44F-86D8-7C32CDF73DD4}" type="presOf" srcId="{678A4965-00EA-1D45-B32C-4422191397B6}" destId="{579D90E5-74D6-584F-B1CB-73BE1E784661}" srcOrd="0" destOrd="1" presId="urn:microsoft.com/office/officeart/2005/8/layout/vList2"/>
    <dgm:cxn modelId="{9054C782-5A95-B746-BAFB-61764ECE3CFD}" srcId="{4C96C761-D446-9E48-BD1B-391391E8950C}" destId="{4DCFF192-8AB5-AC43-BE9B-28B1F4382163}" srcOrd="0" destOrd="0" parTransId="{485CE46B-C002-7149-B0A4-048D29EED788}" sibTransId="{AAC90036-8CEF-A745-9C69-A9FB23329B49}"/>
    <dgm:cxn modelId="{134FDF92-A0F5-D34E-AD3D-1437FE925535}" srcId="{B7C1D086-211E-3241-BCE5-B9B8344CF8E8}" destId="{678A4965-00EA-1D45-B32C-4422191397B6}" srcOrd="0" destOrd="0" parTransId="{7D67B891-DB88-834C-9F0B-745A19E667D1}" sibTransId="{486BD86A-9162-794C-BAF9-4A53C478EE83}"/>
    <dgm:cxn modelId="{C50AD09C-DCA7-314C-A176-996F78486D1B}" type="presOf" srcId="{B7C1D086-211E-3241-BCE5-B9B8344CF8E8}" destId="{579D90E5-74D6-584F-B1CB-73BE1E784661}" srcOrd="0" destOrd="0" presId="urn:microsoft.com/office/officeart/2005/8/layout/vList2"/>
    <dgm:cxn modelId="{16A0ACAD-2DCF-5E4D-9C33-02B7B057385B}" srcId="{FA3031E8-91EF-7343-8654-F2F1826D1715}" destId="{1F97DC83-3FF3-5F43-BF09-A3D1F01A4E54}" srcOrd="0" destOrd="0" parTransId="{70E20F99-037E-CF47-832C-B0A29B141EBC}" sibTransId="{130AAC18-57DA-F740-ADF6-0DABA69924CD}"/>
    <dgm:cxn modelId="{1EC481AE-E615-F141-ADAE-0894A2ADFD5A}" srcId="{4DCFF192-8AB5-AC43-BE9B-28B1F4382163}" destId="{FA3031E8-91EF-7343-8654-F2F1826D1715}" srcOrd="0" destOrd="0" parTransId="{669083CA-54B2-2642-9410-F2A1D8522893}" sibTransId="{F92643A9-F857-E747-AAA7-F8B588AD53A0}"/>
    <dgm:cxn modelId="{89B365EC-8894-3243-8C70-1C1660FDBC92}" type="presOf" srcId="{4DA18D2C-EE78-5A40-8C13-6301B423FEAA}" destId="{8BBC694D-5546-9445-AA20-B5672EBC659F}" srcOrd="0" destOrd="0" presId="urn:microsoft.com/office/officeart/2005/8/layout/vList2"/>
    <dgm:cxn modelId="{D9F553ED-3BDA-BE4A-8ED9-76F06E2C3526}" srcId="{4DA18D2C-EE78-5A40-8C13-6301B423FEAA}" destId="{1446CEDC-D5A7-884F-A36E-601D0D8565A8}" srcOrd="0" destOrd="0" parTransId="{2A521349-0C22-AD45-B403-C8439BFB179F}" sibTransId="{B808F11A-D63F-A04B-88A4-CB86BDF598F2}"/>
    <dgm:cxn modelId="{F3C6BDF8-53F7-7744-8C65-4A99BDA0A8A8}" type="presOf" srcId="{4C96C761-D446-9E48-BD1B-391391E8950C}" destId="{5750513D-3BC8-FA46-B7DE-525D4D74DD29}" srcOrd="0" destOrd="0" presId="urn:microsoft.com/office/officeart/2005/8/layout/vList2"/>
    <dgm:cxn modelId="{C87F2C4B-C273-4A43-8B0D-87E561939B3A}" type="presParOf" srcId="{8BBC694D-5546-9445-AA20-B5672EBC659F}" destId="{6E03C682-9848-F140-BA13-387510502756}" srcOrd="0" destOrd="0" presId="urn:microsoft.com/office/officeart/2005/8/layout/vList2"/>
    <dgm:cxn modelId="{03403D6F-8BB7-F941-8F25-A1EABBA566FE}" type="presParOf" srcId="{8BBC694D-5546-9445-AA20-B5672EBC659F}" destId="{579D90E5-74D6-584F-B1CB-73BE1E784661}" srcOrd="1" destOrd="0" presId="urn:microsoft.com/office/officeart/2005/8/layout/vList2"/>
    <dgm:cxn modelId="{2C64E9B7-87F1-3045-950A-B122AABA8BC4}" type="presParOf" srcId="{8BBC694D-5546-9445-AA20-B5672EBC659F}" destId="{5750513D-3BC8-FA46-B7DE-525D4D74DD29}" srcOrd="2" destOrd="0" presId="urn:microsoft.com/office/officeart/2005/8/layout/vList2"/>
    <dgm:cxn modelId="{E2EC4078-DD18-BF40-B374-40443BC98742}" type="presParOf" srcId="{8BBC694D-5546-9445-AA20-B5672EBC659F}" destId="{F5EF63B1-C3D4-4245-B52B-9D417A28059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A18D2C-EE78-5A40-8C13-6301B423FEA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446CEDC-D5A7-884F-A36E-601D0D8565A8}">
      <dgm:prSet phldrT="[Texto]" custT="1"/>
      <dgm:spPr/>
      <dgm:t>
        <a:bodyPr/>
        <a:lstStyle/>
        <a:p>
          <a:r>
            <a:rPr lang="pt-BR" sz="2000" dirty="0"/>
            <a:t>Tutela regulatória da bandeira</a:t>
          </a:r>
        </a:p>
      </dgm:t>
    </dgm:pt>
    <dgm:pt modelId="{2A521349-0C22-AD45-B403-C8439BFB179F}" type="parTrans" cxnId="{D9F553ED-3BDA-BE4A-8ED9-76F06E2C3526}">
      <dgm:prSet/>
      <dgm:spPr/>
      <dgm:t>
        <a:bodyPr/>
        <a:lstStyle/>
        <a:p>
          <a:endParaRPr lang="pt-BR"/>
        </a:p>
      </dgm:t>
    </dgm:pt>
    <dgm:pt modelId="{B808F11A-D63F-A04B-88A4-CB86BDF598F2}" type="sibTrans" cxnId="{D9F553ED-3BDA-BE4A-8ED9-76F06E2C3526}">
      <dgm:prSet/>
      <dgm:spPr/>
      <dgm:t>
        <a:bodyPr/>
        <a:lstStyle/>
        <a:p>
          <a:endParaRPr lang="pt-BR"/>
        </a:p>
      </dgm:t>
    </dgm:pt>
    <dgm:pt modelId="{B7C1D086-211E-3241-BCE5-B9B8344CF8E8}">
      <dgm:prSet phldrT="[Texto]" custT="1"/>
      <dgm:spPr/>
      <dgm:t>
        <a:bodyPr/>
        <a:lstStyle/>
        <a:p>
          <a:pPr algn="just">
            <a:buFont typeface="Arial" panose="020B0604020202020204" pitchFamily="34" charset="0"/>
            <a:buChar char="•"/>
          </a:pPr>
          <a:r>
            <a:rPr lang="pt-BR" sz="1600" dirty="0"/>
            <a:t>Qualidade do combustível </a:t>
          </a:r>
        </a:p>
      </dgm:t>
    </dgm:pt>
    <dgm:pt modelId="{828F2E03-8166-7A4B-B75C-4B0FC162B0C5}" type="parTrans" cxnId="{F8BA893C-D407-514F-8FA3-588E4E545C92}">
      <dgm:prSet/>
      <dgm:spPr/>
      <dgm:t>
        <a:bodyPr/>
        <a:lstStyle/>
        <a:p>
          <a:endParaRPr lang="pt-BR"/>
        </a:p>
      </dgm:t>
    </dgm:pt>
    <dgm:pt modelId="{A69BC7E6-DACE-E147-B499-ED0065EDB4A0}" type="sibTrans" cxnId="{F8BA893C-D407-514F-8FA3-588E4E545C92}">
      <dgm:prSet/>
      <dgm:spPr/>
      <dgm:t>
        <a:bodyPr/>
        <a:lstStyle/>
        <a:p>
          <a:endParaRPr lang="pt-BR"/>
        </a:p>
      </dgm:t>
    </dgm:pt>
    <dgm:pt modelId="{4C96C761-D446-9E48-BD1B-391391E8950C}">
      <dgm:prSet phldrT="[Texto]" custT="1"/>
      <dgm:spPr/>
      <dgm:t>
        <a:bodyPr/>
        <a:lstStyle/>
        <a:p>
          <a:r>
            <a:rPr lang="pt-BR" sz="1700" dirty="0"/>
            <a:t>Revenda fora do estabelecimento autorizado  </a:t>
          </a:r>
        </a:p>
      </dgm:t>
    </dgm:pt>
    <dgm:pt modelId="{C62DDAEA-DE20-3A4A-A7E6-7ACDE1D87654}" type="sibTrans" cxnId="{39E9A060-1C3D-7D4C-A083-308B2AF88C8B}">
      <dgm:prSet/>
      <dgm:spPr/>
      <dgm:t>
        <a:bodyPr/>
        <a:lstStyle/>
        <a:p>
          <a:endParaRPr lang="pt-BR"/>
        </a:p>
      </dgm:t>
    </dgm:pt>
    <dgm:pt modelId="{C53720F9-D1D0-F540-B640-5827AA91A0E7}" type="parTrans" cxnId="{39E9A060-1C3D-7D4C-A083-308B2AF88C8B}">
      <dgm:prSet/>
      <dgm:spPr/>
      <dgm:t>
        <a:bodyPr/>
        <a:lstStyle/>
        <a:p>
          <a:endParaRPr lang="pt-BR"/>
        </a:p>
      </dgm:t>
    </dgm:pt>
    <dgm:pt modelId="{605C5BEF-C0C2-3141-BC72-ECCADE2361D9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1600" dirty="0"/>
            <a:t>Cumprimento de requisitos de segurança </a:t>
          </a:r>
        </a:p>
      </dgm:t>
    </dgm:pt>
    <dgm:pt modelId="{A16C4AD3-C2F0-2A43-A2E4-A8AD33FA9C39}" type="parTrans" cxnId="{DD746D15-61C7-C34D-BCF2-8546AABFD0ED}">
      <dgm:prSet/>
      <dgm:spPr/>
      <dgm:t>
        <a:bodyPr/>
        <a:lstStyle/>
        <a:p>
          <a:endParaRPr lang="pt-BR"/>
        </a:p>
      </dgm:t>
    </dgm:pt>
    <dgm:pt modelId="{C2968348-08C9-C040-9475-1EC9DFE8A269}" type="sibTrans" cxnId="{DD746D15-61C7-C34D-BCF2-8546AABFD0ED}">
      <dgm:prSet/>
      <dgm:spPr/>
      <dgm:t>
        <a:bodyPr/>
        <a:lstStyle/>
        <a:p>
          <a:endParaRPr lang="pt-BR"/>
        </a:p>
      </dgm:t>
    </dgm:pt>
    <dgm:pt modelId="{34973AB5-D3F2-7E4E-8585-7CC8976BBA29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1600" dirty="0"/>
            <a:t>Interrupção do Projeto Piloto de Delivery de abastecimento - Ação Civil Pública nº 5101009-81.2019.4.02.5101/RJ</a:t>
          </a:r>
        </a:p>
      </dgm:t>
    </dgm:pt>
    <dgm:pt modelId="{2BD06D47-72AB-F54A-88D6-22EEA7FFC040}" type="parTrans" cxnId="{42D6456D-DC7D-C042-A9BA-51445BBF1C2D}">
      <dgm:prSet/>
      <dgm:spPr/>
      <dgm:t>
        <a:bodyPr/>
        <a:lstStyle/>
        <a:p>
          <a:endParaRPr lang="pt-BR"/>
        </a:p>
      </dgm:t>
    </dgm:pt>
    <dgm:pt modelId="{0DFA8B2E-CC21-5C4E-B23D-E154C3476785}" type="sibTrans" cxnId="{42D6456D-DC7D-C042-A9BA-51445BBF1C2D}">
      <dgm:prSet/>
      <dgm:spPr/>
      <dgm:t>
        <a:bodyPr/>
        <a:lstStyle/>
        <a:p>
          <a:endParaRPr lang="pt-BR"/>
        </a:p>
      </dgm:t>
    </dgm:pt>
    <dgm:pt modelId="{9952B94F-445C-B341-8C9A-930F2FC91946}">
      <dgm:prSet phldrT="[Texto]" custT="1"/>
      <dgm:spPr/>
      <dgm:t>
        <a:bodyPr/>
        <a:lstStyle/>
        <a:p>
          <a:pPr algn="just">
            <a:buFont typeface="Arial" panose="020B0604020202020204" pitchFamily="34" charset="0"/>
            <a:buChar char="•"/>
          </a:pPr>
          <a:r>
            <a:rPr lang="pt-BR" sz="1600" dirty="0"/>
            <a:t>DEVER DE INFORMAR: </a:t>
          </a:r>
        </a:p>
      </dgm:t>
    </dgm:pt>
    <dgm:pt modelId="{EC3000D4-7803-5F41-BDD9-F49AE2825C7C}" type="parTrans" cxnId="{66059BF4-BAD5-E14C-AB6E-595B0FE569E5}">
      <dgm:prSet/>
      <dgm:spPr/>
      <dgm:t>
        <a:bodyPr/>
        <a:lstStyle/>
        <a:p>
          <a:endParaRPr lang="pt-BR"/>
        </a:p>
      </dgm:t>
    </dgm:pt>
    <dgm:pt modelId="{9780B5BD-AC45-3147-950B-EF604FDA4073}" type="sibTrans" cxnId="{66059BF4-BAD5-E14C-AB6E-595B0FE569E5}">
      <dgm:prSet/>
      <dgm:spPr/>
      <dgm:t>
        <a:bodyPr/>
        <a:lstStyle/>
        <a:p>
          <a:endParaRPr lang="pt-BR"/>
        </a:p>
      </dgm:t>
    </dgm:pt>
    <dgm:pt modelId="{C4AC4E42-E08B-2D42-B95A-79BF8F8BA189}">
      <dgm:prSet phldrT="[Texto]" custT="1"/>
      <dgm:spPr/>
      <dgm:t>
        <a:bodyPr/>
        <a:lstStyle/>
        <a:p>
          <a:pPr algn="just">
            <a:buFont typeface="Arial" panose="020B0604020202020204" pitchFamily="34" charset="0"/>
            <a:buChar char="•"/>
          </a:pPr>
          <a:r>
            <a:rPr lang="pt-BR" sz="1600" dirty="0"/>
            <a:t>Mensagem simples e de fácil percepção pelos consumidores</a:t>
          </a:r>
        </a:p>
      </dgm:t>
    </dgm:pt>
    <dgm:pt modelId="{B8D72A8F-1315-7846-8B1C-AF59965ABF32}" type="parTrans" cxnId="{63700BE8-8427-0740-9E9F-7CA99EAA791D}">
      <dgm:prSet/>
      <dgm:spPr/>
      <dgm:t>
        <a:bodyPr/>
        <a:lstStyle/>
        <a:p>
          <a:endParaRPr lang="pt-BR"/>
        </a:p>
      </dgm:t>
    </dgm:pt>
    <dgm:pt modelId="{8B886ECE-2318-2744-AC13-5608CFF4DA22}" type="sibTrans" cxnId="{63700BE8-8427-0740-9E9F-7CA99EAA791D}">
      <dgm:prSet/>
      <dgm:spPr/>
      <dgm:t>
        <a:bodyPr/>
        <a:lstStyle/>
        <a:p>
          <a:endParaRPr lang="pt-BR"/>
        </a:p>
      </dgm:t>
    </dgm:pt>
    <dgm:pt modelId="{A7846A44-1B71-2E4B-A619-CC740E0E243E}">
      <dgm:prSet phldrT="[Texto]" custT="1"/>
      <dgm:spPr/>
      <dgm:t>
        <a:bodyPr/>
        <a:lstStyle/>
        <a:p>
          <a:pPr algn="just">
            <a:buFont typeface="Arial" panose="020B0604020202020204" pitchFamily="34" charset="0"/>
            <a:buChar char="•"/>
          </a:pPr>
          <a:r>
            <a:rPr lang="pt-BR" sz="1600" dirty="0"/>
            <a:t>Clareza sobre a origem do combustível - reduzir os riscos de indução do consumidor a confusão e erro </a:t>
          </a:r>
        </a:p>
      </dgm:t>
    </dgm:pt>
    <dgm:pt modelId="{FC52FFB8-6AB7-DD4A-8773-4A7464C05636}" type="parTrans" cxnId="{A78BA7BD-42CB-B149-A085-31C13A00F5E6}">
      <dgm:prSet/>
      <dgm:spPr/>
      <dgm:t>
        <a:bodyPr/>
        <a:lstStyle/>
        <a:p>
          <a:endParaRPr lang="pt-BR"/>
        </a:p>
      </dgm:t>
    </dgm:pt>
    <dgm:pt modelId="{8383EAF3-44B9-2741-812C-6072160F9F9E}" type="sibTrans" cxnId="{A78BA7BD-42CB-B149-A085-31C13A00F5E6}">
      <dgm:prSet/>
      <dgm:spPr/>
      <dgm:t>
        <a:bodyPr/>
        <a:lstStyle/>
        <a:p>
          <a:endParaRPr lang="pt-BR"/>
        </a:p>
      </dgm:t>
    </dgm:pt>
    <dgm:pt modelId="{26AD7625-8B62-B647-B5A8-7B279327C3E3}">
      <dgm:prSet phldrT="[Texto]" custT="1"/>
      <dgm:spPr/>
      <dgm:t>
        <a:bodyPr/>
        <a:lstStyle/>
        <a:p>
          <a:pPr algn="just">
            <a:buFont typeface="Arial" panose="020B0604020202020204" pitchFamily="34" charset="0"/>
            <a:buChar char="•"/>
          </a:pPr>
          <a:r>
            <a:rPr lang="pt-BR" sz="1600" dirty="0"/>
            <a:t>Informação verbal antes do abastecimento do veículo</a:t>
          </a:r>
        </a:p>
      </dgm:t>
    </dgm:pt>
    <dgm:pt modelId="{3E9F1234-A27C-804E-B333-A747EB091433}" type="parTrans" cxnId="{4825BF47-F2E3-5E4E-9F76-BF7A2D68E18B}">
      <dgm:prSet/>
      <dgm:spPr/>
      <dgm:t>
        <a:bodyPr/>
        <a:lstStyle/>
        <a:p>
          <a:endParaRPr lang="pt-BR"/>
        </a:p>
      </dgm:t>
    </dgm:pt>
    <dgm:pt modelId="{7731463F-5B43-2147-BE9D-14EB3877CD34}" type="sibTrans" cxnId="{4825BF47-F2E3-5E4E-9F76-BF7A2D68E18B}">
      <dgm:prSet/>
      <dgm:spPr/>
      <dgm:t>
        <a:bodyPr/>
        <a:lstStyle/>
        <a:p>
          <a:endParaRPr lang="pt-BR"/>
        </a:p>
      </dgm:t>
    </dgm:pt>
    <dgm:pt modelId="{5DE41805-C213-D249-9369-19EC6E8DB482}">
      <dgm:prSet phldrT="[Texto]" custT="1"/>
      <dgm:spPr/>
      <dgm:t>
        <a:bodyPr/>
        <a:lstStyle/>
        <a:p>
          <a:pPr algn="just">
            <a:buFont typeface="Arial" panose="020B0604020202020204" pitchFamily="34" charset="0"/>
            <a:buChar char="•"/>
          </a:pPr>
          <a:r>
            <a:rPr lang="pt-BR" sz="1600" dirty="0"/>
            <a:t>Como os preços serão informados? </a:t>
          </a:r>
        </a:p>
      </dgm:t>
    </dgm:pt>
    <dgm:pt modelId="{09CF2BFC-2B99-E846-AA56-285D5774BE49}" type="parTrans" cxnId="{B641B446-7864-4345-86F0-ACB5F717A587}">
      <dgm:prSet/>
      <dgm:spPr/>
      <dgm:t>
        <a:bodyPr/>
        <a:lstStyle/>
        <a:p>
          <a:endParaRPr lang="pt-BR"/>
        </a:p>
      </dgm:t>
    </dgm:pt>
    <dgm:pt modelId="{B107AB05-A85F-A842-8AD5-02486741679E}" type="sibTrans" cxnId="{B641B446-7864-4345-86F0-ACB5F717A587}">
      <dgm:prSet/>
      <dgm:spPr/>
      <dgm:t>
        <a:bodyPr/>
        <a:lstStyle/>
        <a:p>
          <a:endParaRPr lang="pt-BR"/>
        </a:p>
      </dgm:t>
    </dgm:pt>
    <dgm:pt modelId="{8BBC694D-5546-9445-AA20-B5672EBC659F}" type="pres">
      <dgm:prSet presAssocID="{4DA18D2C-EE78-5A40-8C13-6301B423FEAA}" presName="linear" presStyleCnt="0">
        <dgm:presLayoutVars>
          <dgm:animLvl val="lvl"/>
          <dgm:resizeHandles val="exact"/>
        </dgm:presLayoutVars>
      </dgm:prSet>
      <dgm:spPr/>
    </dgm:pt>
    <dgm:pt modelId="{6E03C682-9848-F140-BA13-387510502756}" type="pres">
      <dgm:prSet presAssocID="{1446CEDC-D5A7-884F-A36E-601D0D8565A8}" presName="parentText" presStyleLbl="node1" presStyleIdx="0" presStyleCnt="2" custScaleY="48066" custLinFactNeighborX="298" custLinFactNeighborY="-69688">
        <dgm:presLayoutVars>
          <dgm:chMax val="0"/>
          <dgm:bulletEnabled val="1"/>
        </dgm:presLayoutVars>
      </dgm:prSet>
      <dgm:spPr/>
    </dgm:pt>
    <dgm:pt modelId="{579D90E5-74D6-584F-B1CB-73BE1E784661}" type="pres">
      <dgm:prSet presAssocID="{1446CEDC-D5A7-884F-A36E-601D0D8565A8}" presName="childText" presStyleLbl="revTx" presStyleIdx="0" presStyleCnt="2" custScaleY="49177" custLinFactNeighborX="-149" custLinFactNeighborY="-42739">
        <dgm:presLayoutVars>
          <dgm:bulletEnabled val="1"/>
        </dgm:presLayoutVars>
      </dgm:prSet>
      <dgm:spPr/>
    </dgm:pt>
    <dgm:pt modelId="{5750513D-3BC8-FA46-B7DE-525D4D74DD29}" type="pres">
      <dgm:prSet presAssocID="{4C96C761-D446-9E48-BD1B-391391E8950C}" presName="parentText" presStyleLbl="node1" presStyleIdx="1" presStyleCnt="2" custScaleY="42879" custLinFactNeighborX="-363" custLinFactNeighborY="29392">
        <dgm:presLayoutVars>
          <dgm:chMax val="0"/>
          <dgm:bulletEnabled val="1"/>
        </dgm:presLayoutVars>
      </dgm:prSet>
      <dgm:spPr/>
    </dgm:pt>
    <dgm:pt modelId="{F5EF63B1-C3D4-4245-B52B-9D417A280592}" type="pres">
      <dgm:prSet presAssocID="{4C96C761-D446-9E48-BD1B-391391E8950C}" presName="childText" presStyleLbl="revTx" presStyleIdx="1" presStyleCnt="2" custScaleY="108348" custLinFactNeighborX="242" custLinFactNeighborY="33350">
        <dgm:presLayoutVars>
          <dgm:bulletEnabled val="1"/>
        </dgm:presLayoutVars>
      </dgm:prSet>
      <dgm:spPr/>
    </dgm:pt>
  </dgm:ptLst>
  <dgm:cxnLst>
    <dgm:cxn modelId="{DD746D15-61C7-C34D-BCF2-8546AABFD0ED}" srcId="{4C96C761-D446-9E48-BD1B-391391E8950C}" destId="{605C5BEF-C0C2-3141-BC72-ECCADE2361D9}" srcOrd="0" destOrd="0" parTransId="{A16C4AD3-C2F0-2A43-A2E4-A8AD33FA9C39}" sibTransId="{C2968348-08C9-C040-9475-1EC9DFE8A269}"/>
    <dgm:cxn modelId="{6242CD32-F7C5-4540-90EB-61B785DAACD0}" type="presOf" srcId="{C4AC4E42-E08B-2D42-B95A-79BF8F8BA189}" destId="{579D90E5-74D6-584F-B1CB-73BE1E784661}" srcOrd="0" destOrd="4" presId="urn:microsoft.com/office/officeart/2005/8/layout/vList2"/>
    <dgm:cxn modelId="{F8BA893C-D407-514F-8FA3-588E4E545C92}" srcId="{1446CEDC-D5A7-884F-A36E-601D0D8565A8}" destId="{B7C1D086-211E-3241-BCE5-B9B8344CF8E8}" srcOrd="0" destOrd="0" parTransId="{828F2E03-8166-7A4B-B75C-4B0FC162B0C5}" sibTransId="{A69BC7E6-DACE-E147-B499-ED0065EDB4A0}"/>
    <dgm:cxn modelId="{B641B446-7864-4345-86F0-ACB5F717A587}" srcId="{9952B94F-445C-B341-8C9A-930F2FC91946}" destId="{5DE41805-C213-D249-9369-19EC6E8DB482}" srcOrd="3" destOrd="0" parTransId="{09CF2BFC-2B99-E846-AA56-285D5774BE49}" sibTransId="{B107AB05-A85F-A842-8AD5-02486741679E}"/>
    <dgm:cxn modelId="{4825BF47-F2E3-5E4E-9F76-BF7A2D68E18B}" srcId="{9952B94F-445C-B341-8C9A-930F2FC91946}" destId="{26AD7625-8B62-B647-B5A8-7B279327C3E3}" srcOrd="1" destOrd="0" parTransId="{3E9F1234-A27C-804E-B333-A747EB091433}" sibTransId="{7731463F-5B43-2147-BE9D-14EB3877CD34}"/>
    <dgm:cxn modelId="{D097A74C-4306-8540-A613-9F7F82725717}" type="presOf" srcId="{9952B94F-445C-B341-8C9A-930F2FC91946}" destId="{579D90E5-74D6-584F-B1CB-73BE1E784661}" srcOrd="0" destOrd="1" presId="urn:microsoft.com/office/officeart/2005/8/layout/vList2"/>
    <dgm:cxn modelId="{69CD3056-A400-9643-91E5-D449403C769F}" type="presOf" srcId="{A7846A44-1B71-2E4B-A619-CC740E0E243E}" destId="{579D90E5-74D6-584F-B1CB-73BE1E784661}" srcOrd="0" destOrd="2" presId="urn:microsoft.com/office/officeart/2005/8/layout/vList2"/>
    <dgm:cxn modelId="{5244B15A-FB5E-4A49-BF29-C95D24659C4D}" type="presOf" srcId="{4C96C761-D446-9E48-BD1B-391391E8950C}" destId="{5750513D-3BC8-FA46-B7DE-525D4D74DD29}" srcOrd="0" destOrd="0" presId="urn:microsoft.com/office/officeart/2005/8/layout/vList2"/>
    <dgm:cxn modelId="{39E9A060-1C3D-7D4C-A083-308B2AF88C8B}" srcId="{4DA18D2C-EE78-5A40-8C13-6301B423FEAA}" destId="{4C96C761-D446-9E48-BD1B-391391E8950C}" srcOrd="1" destOrd="0" parTransId="{C53720F9-D1D0-F540-B640-5827AA91A0E7}" sibTransId="{C62DDAEA-DE20-3A4A-A7E6-7ACDE1D87654}"/>
    <dgm:cxn modelId="{42D6456D-DC7D-C042-A9BA-51445BBF1C2D}" srcId="{4C96C761-D446-9E48-BD1B-391391E8950C}" destId="{34973AB5-D3F2-7E4E-8585-7CC8976BBA29}" srcOrd="1" destOrd="0" parTransId="{2BD06D47-72AB-F54A-88D6-22EEA7FFC040}" sibTransId="{0DFA8B2E-CC21-5C4E-B23D-E154C3476785}"/>
    <dgm:cxn modelId="{15482E6E-3F7D-7A42-9AEF-5A3CA7B50CE3}" type="presOf" srcId="{5DE41805-C213-D249-9369-19EC6E8DB482}" destId="{579D90E5-74D6-584F-B1CB-73BE1E784661}" srcOrd="0" destOrd="5" presId="urn:microsoft.com/office/officeart/2005/8/layout/vList2"/>
    <dgm:cxn modelId="{577A4D77-B56B-0648-8122-D454DF8CC684}" type="presOf" srcId="{B7C1D086-211E-3241-BCE5-B9B8344CF8E8}" destId="{579D90E5-74D6-584F-B1CB-73BE1E784661}" srcOrd="0" destOrd="0" presId="urn:microsoft.com/office/officeart/2005/8/layout/vList2"/>
    <dgm:cxn modelId="{A8AF5E80-6855-D245-8F4C-1CAA2BB54F10}" type="presOf" srcId="{26AD7625-8B62-B647-B5A8-7B279327C3E3}" destId="{579D90E5-74D6-584F-B1CB-73BE1E784661}" srcOrd="0" destOrd="3" presId="urn:microsoft.com/office/officeart/2005/8/layout/vList2"/>
    <dgm:cxn modelId="{CE003287-66F5-994A-916F-28985464B34A}" type="presOf" srcId="{1446CEDC-D5A7-884F-A36E-601D0D8565A8}" destId="{6E03C682-9848-F140-BA13-387510502756}" srcOrd="0" destOrd="0" presId="urn:microsoft.com/office/officeart/2005/8/layout/vList2"/>
    <dgm:cxn modelId="{D7FD6F93-F081-CC4F-A964-A4D8462EB815}" type="presOf" srcId="{34973AB5-D3F2-7E4E-8585-7CC8976BBA29}" destId="{F5EF63B1-C3D4-4245-B52B-9D417A280592}" srcOrd="0" destOrd="1" presId="urn:microsoft.com/office/officeart/2005/8/layout/vList2"/>
    <dgm:cxn modelId="{34EA949E-B455-9A4A-BF6E-A7AA2D92DAFC}" type="presOf" srcId="{605C5BEF-C0C2-3141-BC72-ECCADE2361D9}" destId="{F5EF63B1-C3D4-4245-B52B-9D417A280592}" srcOrd="0" destOrd="0" presId="urn:microsoft.com/office/officeart/2005/8/layout/vList2"/>
    <dgm:cxn modelId="{A78BA7BD-42CB-B149-A085-31C13A00F5E6}" srcId="{9952B94F-445C-B341-8C9A-930F2FC91946}" destId="{A7846A44-1B71-2E4B-A619-CC740E0E243E}" srcOrd="0" destOrd="0" parTransId="{FC52FFB8-6AB7-DD4A-8773-4A7464C05636}" sibTransId="{8383EAF3-44B9-2741-812C-6072160F9F9E}"/>
    <dgm:cxn modelId="{63700BE8-8427-0740-9E9F-7CA99EAA791D}" srcId="{9952B94F-445C-B341-8C9A-930F2FC91946}" destId="{C4AC4E42-E08B-2D42-B95A-79BF8F8BA189}" srcOrd="2" destOrd="0" parTransId="{B8D72A8F-1315-7846-8B1C-AF59965ABF32}" sibTransId="{8B886ECE-2318-2744-AC13-5608CFF4DA22}"/>
    <dgm:cxn modelId="{89B365EC-8894-3243-8C70-1C1660FDBC92}" type="presOf" srcId="{4DA18D2C-EE78-5A40-8C13-6301B423FEAA}" destId="{8BBC694D-5546-9445-AA20-B5672EBC659F}" srcOrd="0" destOrd="0" presId="urn:microsoft.com/office/officeart/2005/8/layout/vList2"/>
    <dgm:cxn modelId="{D9F553ED-3BDA-BE4A-8ED9-76F06E2C3526}" srcId="{4DA18D2C-EE78-5A40-8C13-6301B423FEAA}" destId="{1446CEDC-D5A7-884F-A36E-601D0D8565A8}" srcOrd="0" destOrd="0" parTransId="{2A521349-0C22-AD45-B403-C8439BFB179F}" sibTransId="{B808F11A-D63F-A04B-88A4-CB86BDF598F2}"/>
    <dgm:cxn modelId="{66059BF4-BAD5-E14C-AB6E-595B0FE569E5}" srcId="{1446CEDC-D5A7-884F-A36E-601D0D8565A8}" destId="{9952B94F-445C-B341-8C9A-930F2FC91946}" srcOrd="1" destOrd="0" parTransId="{EC3000D4-7803-5F41-BDD9-F49AE2825C7C}" sibTransId="{9780B5BD-AC45-3147-950B-EF604FDA4073}"/>
    <dgm:cxn modelId="{9315653A-7965-D043-9624-9C9B213B5DED}" type="presParOf" srcId="{8BBC694D-5546-9445-AA20-B5672EBC659F}" destId="{6E03C682-9848-F140-BA13-387510502756}" srcOrd="0" destOrd="0" presId="urn:microsoft.com/office/officeart/2005/8/layout/vList2"/>
    <dgm:cxn modelId="{939860A4-C3BE-DC48-8049-664702FF6078}" type="presParOf" srcId="{8BBC694D-5546-9445-AA20-B5672EBC659F}" destId="{579D90E5-74D6-584F-B1CB-73BE1E784661}" srcOrd="1" destOrd="0" presId="urn:microsoft.com/office/officeart/2005/8/layout/vList2"/>
    <dgm:cxn modelId="{37AB0C4C-FB95-8F48-B31E-5890BFF4388B}" type="presParOf" srcId="{8BBC694D-5546-9445-AA20-B5672EBC659F}" destId="{5750513D-3BC8-FA46-B7DE-525D4D74DD29}" srcOrd="2" destOrd="0" presId="urn:microsoft.com/office/officeart/2005/8/layout/vList2"/>
    <dgm:cxn modelId="{E5AB0A6B-EC9B-C54E-ADC4-7999EDE7F0F3}" type="presParOf" srcId="{8BBC694D-5546-9445-AA20-B5672EBC659F}" destId="{F5EF63B1-C3D4-4245-B52B-9D417A28059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8F9FD4-3D53-8E47-B976-76DE6797C7F7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3A79BFF-4830-9C4C-9543-38CB32F8AA99}">
      <dgm:prSet/>
      <dgm:spPr/>
      <dgm:t>
        <a:bodyPr/>
        <a:lstStyle/>
        <a:p>
          <a:r>
            <a:rPr lang="pt-BR" dirty="0"/>
            <a:t>Consumidor</a:t>
          </a:r>
        </a:p>
      </dgm:t>
    </dgm:pt>
    <dgm:pt modelId="{DFD6274A-2441-8442-BE4E-1B4C55062AF5}" type="parTrans" cxnId="{FAE10D96-574D-3A45-9CF9-255698080AC9}">
      <dgm:prSet/>
      <dgm:spPr/>
      <dgm:t>
        <a:bodyPr/>
        <a:lstStyle/>
        <a:p>
          <a:endParaRPr lang="pt-BR"/>
        </a:p>
      </dgm:t>
    </dgm:pt>
    <dgm:pt modelId="{93B562D4-AA42-0A45-A323-6EFBC6C755E4}" type="sibTrans" cxnId="{FAE10D96-574D-3A45-9CF9-255698080AC9}">
      <dgm:prSet/>
      <dgm:spPr/>
      <dgm:t>
        <a:bodyPr/>
        <a:lstStyle/>
        <a:p>
          <a:endParaRPr lang="pt-BR"/>
        </a:p>
      </dgm:t>
    </dgm:pt>
    <dgm:pt modelId="{6BFE9F72-EEDA-8B41-8AF2-66B5D94B41FE}">
      <dgm:prSet custT="1"/>
      <dgm:spPr/>
      <dgm:t>
        <a:bodyPr/>
        <a:lstStyle/>
        <a:p>
          <a:r>
            <a:rPr lang="pt-BR" sz="2000" dirty="0"/>
            <a:t>Informação clara e  simples!</a:t>
          </a:r>
        </a:p>
      </dgm:t>
    </dgm:pt>
    <dgm:pt modelId="{AFE607D5-F925-E24F-BD8A-276F9D5C09FC}" type="parTrans" cxnId="{E2CA847A-65B4-8C41-8115-F60C1F43CFED}">
      <dgm:prSet/>
      <dgm:spPr/>
      <dgm:t>
        <a:bodyPr/>
        <a:lstStyle/>
        <a:p>
          <a:endParaRPr lang="pt-BR"/>
        </a:p>
      </dgm:t>
    </dgm:pt>
    <dgm:pt modelId="{F4A0FEEB-4ADF-2346-935C-7EE9F825E2E1}" type="sibTrans" cxnId="{E2CA847A-65B4-8C41-8115-F60C1F43CFED}">
      <dgm:prSet/>
      <dgm:spPr/>
      <dgm:t>
        <a:bodyPr/>
        <a:lstStyle/>
        <a:p>
          <a:endParaRPr lang="pt-BR"/>
        </a:p>
      </dgm:t>
    </dgm:pt>
    <dgm:pt modelId="{0D1C2EB0-8970-204B-A698-02026B8BF1BE}">
      <dgm:prSet/>
      <dgm:spPr/>
      <dgm:t>
        <a:bodyPr/>
        <a:lstStyle/>
        <a:p>
          <a:r>
            <a:rPr lang="pt-BR" dirty="0"/>
            <a:t>Preço</a:t>
          </a:r>
        </a:p>
      </dgm:t>
    </dgm:pt>
    <dgm:pt modelId="{AEC394EA-6036-AD4C-83DE-50643C40A93B}" type="parTrans" cxnId="{2CB95C20-3FF4-F24D-AAD4-92D2444A4611}">
      <dgm:prSet/>
      <dgm:spPr/>
      <dgm:t>
        <a:bodyPr/>
        <a:lstStyle/>
        <a:p>
          <a:endParaRPr lang="pt-BR"/>
        </a:p>
      </dgm:t>
    </dgm:pt>
    <dgm:pt modelId="{62628B5E-8CEE-7046-A79F-B28D662FD3F9}" type="sibTrans" cxnId="{2CB95C20-3FF4-F24D-AAD4-92D2444A4611}">
      <dgm:prSet/>
      <dgm:spPr/>
      <dgm:t>
        <a:bodyPr/>
        <a:lstStyle/>
        <a:p>
          <a:endParaRPr lang="pt-BR"/>
        </a:p>
      </dgm:t>
    </dgm:pt>
    <dgm:pt modelId="{89EACE50-8FD3-5C48-902C-4F31ADEF0128}">
      <dgm:prSet custT="1"/>
      <dgm:spPr/>
      <dgm:t>
        <a:bodyPr/>
        <a:lstStyle/>
        <a:p>
          <a:r>
            <a:rPr lang="pt-BR" sz="2000" dirty="0"/>
            <a:t>Segurança</a:t>
          </a:r>
        </a:p>
      </dgm:t>
    </dgm:pt>
    <dgm:pt modelId="{8A72921F-46FD-B84B-A4FF-3BA9AB38B3FE}" type="parTrans" cxnId="{E38D2D25-ED44-4746-9C43-1FCBB74F43AE}">
      <dgm:prSet/>
      <dgm:spPr/>
      <dgm:t>
        <a:bodyPr/>
        <a:lstStyle/>
        <a:p>
          <a:endParaRPr lang="pt-BR"/>
        </a:p>
      </dgm:t>
    </dgm:pt>
    <dgm:pt modelId="{93F08705-8557-BE41-B325-A5B930160A76}" type="sibTrans" cxnId="{E38D2D25-ED44-4746-9C43-1FCBB74F43AE}">
      <dgm:prSet/>
      <dgm:spPr/>
      <dgm:t>
        <a:bodyPr/>
        <a:lstStyle/>
        <a:p>
          <a:endParaRPr lang="pt-BR"/>
        </a:p>
      </dgm:t>
    </dgm:pt>
    <dgm:pt modelId="{F0C8E2D2-4501-3443-BBD8-3E6C3C53D3DD}">
      <dgm:prSet/>
      <dgm:spPr/>
      <dgm:t>
        <a:bodyPr/>
        <a:lstStyle/>
        <a:p>
          <a:r>
            <a:rPr lang="pt-BR" dirty="0"/>
            <a:t>Qualidade do combustível</a:t>
          </a:r>
        </a:p>
      </dgm:t>
    </dgm:pt>
    <dgm:pt modelId="{3AC01A86-A16C-AD4B-AB27-1202E2563FAC}" type="parTrans" cxnId="{4129A7DC-4CF5-FC4E-97E2-268E6462A3C4}">
      <dgm:prSet/>
      <dgm:spPr/>
      <dgm:t>
        <a:bodyPr/>
        <a:lstStyle/>
        <a:p>
          <a:endParaRPr lang="pt-BR"/>
        </a:p>
      </dgm:t>
    </dgm:pt>
    <dgm:pt modelId="{01E9702A-6554-7241-886C-5AB8346EED58}" type="sibTrans" cxnId="{4129A7DC-4CF5-FC4E-97E2-268E6462A3C4}">
      <dgm:prSet/>
      <dgm:spPr/>
      <dgm:t>
        <a:bodyPr/>
        <a:lstStyle/>
        <a:p>
          <a:endParaRPr lang="pt-BR"/>
        </a:p>
      </dgm:t>
    </dgm:pt>
    <dgm:pt modelId="{B9FE9571-7F35-C641-9501-1A01E53ECF42}">
      <dgm:prSet custT="1"/>
      <dgm:spPr/>
      <dgm:t>
        <a:bodyPr/>
        <a:lstStyle/>
        <a:p>
          <a:r>
            <a:rPr lang="pt-PT" sz="1600" dirty="0"/>
            <a:t>Clareza com relação à origem do produto </a:t>
          </a:r>
          <a:endParaRPr lang="pt-BR" sz="1600" dirty="0"/>
        </a:p>
      </dgm:t>
    </dgm:pt>
    <dgm:pt modelId="{6A8419CF-9506-4540-922B-0BB0271011B8}" type="parTrans" cxnId="{ACA27570-8AEE-574D-A5B7-EEB6BC8ED657}">
      <dgm:prSet/>
      <dgm:spPr/>
      <dgm:t>
        <a:bodyPr/>
        <a:lstStyle/>
        <a:p>
          <a:endParaRPr lang="pt-BR"/>
        </a:p>
      </dgm:t>
    </dgm:pt>
    <dgm:pt modelId="{57886D33-233C-124B-932B-A7CBF232B220}" type="sibTrans" cxnId="{ACA27570-8AEE-574D-A5B7-EEB6BC8ED657}">
      <dgm:prSet/>
      <dgm:spPr/>
      <dgm:t>
        <a:bodyPr/>
        <a:lstStyle/>
        <a:p>
          <a:endParaRPr lang="pt-BR"/>
        </a:p>
      </dgm:t>
    </dgm:pt>
    <dgm:pt modelId="{B5BF6EBB-1878-6642-9463-892156ABE10D}">
      <dgm:prSet/>
      <dgm:spPr/>
      <dgm:t>
        <a:bodyPr/>
        <a:lstStyle/>
        <a:p>
          <a:r>
            <a:rPr lang="pt-BR" dirty="0"/>
            <a:t>Modelos regulatórios mais eficientes são bem vindos</a:t>
          </a:r>
        </a:p>
      </dgm:t>
    </dgm:pt>
    <dgm:pt modelId="{0CAFAE93-4A9C-3741-A782-095FF59DDBC2}" type="sibTrans" cxnId="{849C0972-206E-614A-B11A-1FECB8DA129A}">
      <dgm:prSet/>
      <dgm:spPr/>
      <dgm:t>
        <a:bodyPr/>
        <a:lstStyle/>
        <a:p>
          <a:endParaRPr lang="pt-BR"/>
        </a:p>
      </dgm:t>
    </dgm:pt>
    <dgm:pt modelId="{A7161280-0832-FD43-9DE7-135FE2D791E3}" type="parTrans" cxnId="{849C0972-206E-614A-B11A-1FECB8DA129A}">
      <dgm:prSet/>
      <dgm:spPr/>
      <dgm:t>
        <a:bodyPr/>
        <a:lstStyle/>
        <a:p>
          <a:endParaRPr lang="pt-BR"/>
        </a:p>
      </dgm:t>
    </dgm:pt>
    <dgm:pt modelId="{39CC45FB-A74A-6E41-BB49-F0DDF63B2160}">
      <dgm:prSet/>
      <dgm:spPr/>
      <dgm:t>
        <a:bodyPr/>
        <a:lstStyle/>
        <a:p>
          <a:r>
            <a:rPr lang="pt-BR" dirty="0"/>
            <a:t>Fiscalização da ANP</a:t>
          </a:r>
        </a:p>
      </dgm:t>
    </dgm:pt>
    <dgm:pt modelId="{08074E1A-EEE0-444A-9774-FB5ECEF95469}" type="parTrans" cxnId="{FFDB358D-B310-6E4B-B5C6-B8AE0FE2D7EC}">
      <dgm:prSet/>
      <dgm:spPr/>
      <dgm:t>
        <a:bodyPr/>
        <a:lstStyle/>
        <a:p>
          <a:endParaRPr lang="pt-BR"/>
        </a:p>
      </dgm:t>
    </dgm:pt>
    <dgm:pt modelId="{8365352A-556F-5C48-A1D8-16FB748A45DA}" type="sibTrans" cxnId="{FFDB358D-B310-6E4B-B5C6-B8AE0FE2D7EC}">
      <dgm:prSet/>
      <dgm:spPr/>
      <dgm:t>
        <a:bodyPr/>
        <a:lstStyle/>
        <a:p>
          <a:endParaRPr lang="pt-BR"/>
        </a:p>
      </dgm:t>
    </dgm:pt>
    <dgm:pt modelId="{A81A65BB-E232-E946-9676-2F773F1084FB}">
      <dgm:prSet custT="1"/>
      <dgm:spPr/>
      <dgm:t>
        <a:bodyPr/>
        <a:lstStyle/>
        <a:p>
          <a:r>
            <a:rPr lang="pt-BR" sz="2000" dirty="0"/>
            <a:t>Proteção contra publicidade enganosa </a:t>
          </a:r>
        </a:p>
      </dgm:t>
    </dgm:pt>
    <dgm:pt modelId="{073CFE30-DFCC-4D49-B172-7094C8064D54}" type="parTrans" cxnId="{A57F58EE-1A4A-A94E-B692-C72039D051DA}">
      <dgm:prSet/>
      <dgm:spPr/>
      <dgm:t>
        <a:bodyPr/>
        <a:lstStyle/>
        <a:p>
          <a:endParaRPr lang="pt-BR"/>
        </a:p>
      </dgm:t>
    </dgm:pt>
    <dgm:pt modelId="{01365469-429F-8244-98E1-A237DA7DE784}" type="sibTrans" cxnId="{A57F58EE-1A4A-A94E-B692-C72039D051DA}">
      <dgm:prSet/>
      <dgm:spPr/>
      <dgm:t>
        <a:bodyPr/>
        <a:lstStyle/>
        <a:p>
          <a:endParaRPr lang="pt-BR"/>
        </a:p>
      </dgm:t>
    </dgm:pt>
    <dgm:pt modelId="{BF8122A4-3445-7B41-A679-C46A9D1E8AC6}" type="pres">
      <dgm:prSet presAssocID="{948F9FD4-3D53-8E47-B976-76DE6797C7F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81585E7-8A64-7F48-A2FE-187341D5C9A2}" type="pres">
      <dgm:prSet presAssocID="{E3A79BFF-4830-9C4C-9543-38CB32F8AA99}" presName="centerShape" presStyleLbl="node0" presStyleIdx="0" presStyleCnt="1"/>
      <dgm:spPr/>
    </dgm:pt>
    <dgm:pt modelId="{9FAE8205-E67B-4C48-B337-61D55B06E50E}" type="pres">
      <dgm:prSet presAssocID="{3AC01A86-A16C-AD4B-AB27-1202E2563FAC}" presName="parTrans" presStyleLbl="bgSibTrans2D1" presStyleIdx="0" presStyleCnt="5"/>
      <dgm:spPr/>
    </dgm:pt>
    <dgm:pt modelId="{44527BE1-0C6A-D84D-9B83-F0428DA26769}" type="pres">
      <dgm:prSet presAssocID="{F0C8E2D2-4501-3443-BBD8-3E6C3C53D3DD}" presName="node" presStyleLbl="node1" presStyleIdx="0" presStyleCnt="5" custRadScaleRad="109558" custRadScaleInc="-27411">
        <dgm:presLayoutVars>
          <dgm:bulletEnabled val="1"/>
        </dgm:presLayoutVars>
      </dgm:prSet>
      <dgm:spPr/>
    </dgm:pt>
    <dgm:pt modelId="{4B0EB9BC-8D7D-E540-AED1-DA99D7618AF1}" type="pres">
      <dgm:prSet presAssocID="{AFE607D5-F925-E24F-BD8A-276F9D5C09FC}" presName="parTrans" presStyleLbl="bgSibTrans2D1" presStyleIdx="1" presStyleCnt="5"/>
      <dgm:spPr/>
    </dgm:pt>
    <dgm:pt modelId="{7CC4D99E-2677-6348-B5BA-1B92EBF2E120}" type="pres">
      <dgm:prSet presAssocID="{6BFE9F72-EEDA-8B41-8AF2-66B5D94B41FE}" presName="node" presStyleLbl="node1" presStyleIdx="1" presStyleCnt="5" custScaleX="139588" custRadScaleRad="108165" custRadScaleInc="-21061">
        <dgm:presLayoutVars>
          <dgm:bulletEnabled val="1"/>
        </dgm:presLayoutVars>
      </dgm:prSet>
      <dgm:spPr/>
    </dgm:pt>
    <dgm:pt modelId="{5F04215C-9513-C442-B43E-C4919359A497}" type="pres">
      <dgm:prSet presAssocID="{073CFE30-DFCC-4D49-B172-7094C8064D54}" presName="parTrans" presStyleLbl="bgSibTrans2D1" presStyleIdx="2" presStyleCnt="5"/>
      <dgm:spPr/>
    </dgm:pt>
    <dgm:pt modelId="{3FFCA542-2BEE-E646-8CCB-B56A789CABA1}" type="pres">
      <dgm:prSet presAssocID="{A81A65BB-E232-E946-9676-2F773F1084FB}" presName="node" presStyleLbl="node1" presStyleIdx="2" presStyleCnt="5">
        <dgm:presLayoutVars>
          <dgm:bulletEnabled val="1"/>
        </dgm:presLayoutVars>
      </dgm:prSet>
      <dgm:spPr/>
    </dgm:pt>
    <dgm:pt modelId="{30B23039-7303-0A43-9A9D-7E17F4FE55F5}" type="pres">
      <dgm:prSet presAssocID="{8A72921F-46FD-B84B-A4FF-3BA9AB38B3FE}" presName="parTrans" presStyleLbl="bgSibTrans2D1" presStyleIdx="3" presStyleCnt="5"/>
      <dgm:spPr/>
    </dgm:pt>
    <dgm:pt modelId="{D9346287-06BD-A64E-B224-28E35C9791D1}" type="pres">
      <dgm:prSet presAssocID="{89EACE50-8FD3-5C48-902C-4F31ADEF0128}" presName="node" presStyleLbl="node1" presStyleIdx="3" presStyleCnt="5" custRadScaleRad="112266" custRadScaleInc="29740">
        <dgm:presLayoutVars>
          <dgm:bulletEnabled val="1"/>
        </dgm:presLayoutVars>
      </dgm:prSet>
      <dgm:spPr/>
    </dgm:pt>
    <dgm:pt modelId="{30F8EE62-A0F4-984A-A25A-B7361A4063FE}" type="pres">
      <dgm:prSet presAssocID="{AEC394EA-6036-AD4C-83DE-50643C40A93B}" presName="parTrans" presStyleLbl="bgSibTrans2D1" presStyleIdx="4" presStyleCnt="5"/>
      <dgm:spPr/>
    </dgm:pt>
    <dgm:pt modelId="{1A5CFBC8-A2FD-5C46-B087-83D24A46AF56}" type="pres">
      <dgm:prSet presAssocID="{0D1C2EB0-8970-204B-A698-02026B8BF1BE}" presName="node" presStyleLbl="node1" presStyleIdx="4" presStyleCnt="5" custRadScaleRad="104275" custRadScaleInc="25615">
        <dgm:presLayoutVars>
          <dgm:bulletEnabled val="1"/>
        </dgm:presLayoutVars>
      </dgm:prSet>
      <dgm:spPr/>
    </dgm:pt>
  </dgm:ptLst>
  <dgm:cxnLst>
    <dgm:cxn modelId="{7DDE9904-6144-5848-91B4-F9FDC5C7E416}" type="presOf" srcId="{6BFE9F72-EEDA-8B41-8AF2-66B5D94B41FE}" destId="{7CC4D99E-2677-6348-B5BA-1B92EBF2E120}" srcOrd="0" destOrd="0" presId="urn:microsoft.com/office/officeart/2005/8/layout/radial4"/>
    <dgm:cxn modelId="{959A7B05-D187-2647-97A0-9DDE2E3D2A5E}" type="presOf" srcId="{E3A79BFF-4830-9C4C-9543-38CB32F8AA99}" destId="{481585E7-8A64-7F48-A2FE-187341D5C9A2}" srcOrd="0" destOrd="0" presId="urn:microsoft.com/office/officeart/2005/8/layout/radial4"/>
    <dgm:cxn modelId="{2CB95C20-3FF4-F24D-AAD4-92D2444A4611}" srcId="{E3A79BFF-4830-9C4C-9543-38CB32F8AA99}" destId="{0D1C2EB0-8970-204B-A698-02026B8BF1BE}" srcOrd="4" destOrd="0" parTransId="{AEC394EA-6036-AD4C-83DE-50643C40A93B}" sibTransId="{62628B5E-8CEE-7046-A79F-B28D662FD3F9}"/>
    <dgm:cxn modelId="{E38D2D25-ED44-4746-9C43-1FCBB74F43AE}" srcId="{E3A79BFF-4830-9C4C-9543-38CB32F8AA99}" destId="{89EACE50-8FD3-5C48-902C-4F31ADEF0128}" srcOrd="3" destOrd="0" parTransId="{8A72921F-46FD-B84B-A4FF-3BA9AB38B3FE}" sibTransId="{93F08705-8557-BE41-B325-A5B930160A76}"/>
    <dgm:cxn modelId="{D3ECA92B-F952-7B4B-9EB2-5AF3F3A5C3B0}" type="presOf" srcId="{39CC45FB-A74A-6E41-BB49-F0DDF63B2160}" destId="{44527BE1-0C6A-D84D-9B83-F0428DA26769}" srcOrd="0" destOrd="1" presId="urn:microsoft.com/office/officeart/2005/8/layout/radial4"/>
    <dgm:cxn modelId="{E0A97C3C-A420-3143-822B-9A9905420563}" type="presOf" srcId="{89EACE50-8FD3-5C48-902C-4F31ADEF0128}" destId="{D9346287-06BD-A64E-B224-28E35C9791D1}" srcOrd="0" destOrd="0" presId="urn:microsoft.com/office/officeart/2005/8/layout/radial4"/>
    <dgm:cxn modelId="{ACA27570-8AEE-574D-A5B7-EEB6BC8ED657}" srcId="{6BFE9F72-EEDA-8B41-8AF2-66B5D94B41FE}" destId="{B9FE9571-7F35-C641-9501-1A01E53ECF42}" srcOrd="0" destOrd="0" parTransId="{6A8419CF-9506-4540-922B-0BB0271011B8}" sibTransId="{57886D33-233C-124B-932B-A7CBF232B220}"/>
    <dgm:cxn modelId="{2938DE71-1353-CE43-B48B-522AA4E4FD58}" type="presOf" srcId="{AEC394EA-6036-AD4C-83DE-50643C40A93B}" destId="{30F8EE62-A0F4-984A-A25A-B7361A4063FE}" srcOrd="0" destOrd="0" presId="urn:microsoft.com/office/officeart/2005/8/layout/radial4"/>
    <dgm:cxn modelId="{849C0972-206E-614A-B11A-1FECB8DA129A}" srcId="{0D1C2EB0-8970-204B-A698-02026B8BF1BE}" destId="{B5BF6EBB-1878-6642-9463-892156ABE10D}" srcOrd="0" destOrd="0" parTransId="{A7161280-0832-FD43-9DE7-135FE2D791E3}" sibTransId="{0CAFAE93-4A9C-3741-A782-095FF59DDBC2}"/>
    <dgm:cxn modelId="{665D3279-EA66-E848-AE48-A86D7E9D81EC}" type="presOf" srcId="{073CFE30-DFCC-4D49-B172-7094C8064D54}" destId="{5F04215C-9513-C442-B43E-C4919359A497}" srcOrd="0" destOrd="0" presId="urn:microsoft.com/office/officeart/2005/8/layout/radial4"/>
    <dgm:cxn modelId="{E2CA847A-65B4-8C41-8115-F60C1F43CFED}" srcId="{E3A79BFF-4830-9C4C-9543-38CB32F8AA99}" destId="{6BFE9F72-EEDA-8B41-8AF2-66B5D94B41FE}" srcOrd="1" destOrd="0" parTransId="{AFE607D5-F925-E24F-BD8A-276F9D5C09FC}" sibTransId="{F4A0FEEB-4ADF-2346-935C-7EE9F825E2E1}"/>
    <dgm:cxn modelId="{FFDB358D-B310-6E4B-B5C6-B8AE0FE2D7EC}" srcId="{F0C8E2D2-4501-3443-BBD8-3E6C3C53D3DD}" destId="{39CC45FB-A74A-6E41-BB49-F0DDF63B2160}" srcOrd="0" destOrd="0" parTransId="{08074E1A-EEE0-444A-9774-FB5ECEF95469}" sibTransId="{8365352A-556F-5C48-A1D8-16FB748A45DA}"/>
    <dgm:cxn modelId="{CC324193-2A71-9344-829E-A13CD7437395}" type="presOf" srcId="{AFE607D5-F925-E24F-BD8A-276F9D5C09FC}" destId="{4B0EB9BC-8D7D-E540-AED1-DA99D7618AF1}" srcOrd="0" destOrd="0" presId="urn:microsoft.com/office/officeart/2005/8/layout/radial4"/>
    <dgm:cxn modelId="{FAE10D96-574D-3A45-9CF9-255698080AC9}" srcId="{948F9FD4-3D53-8E47-B976-76DE6797C7F7}" destId="{E3A79BFF-4830-9C4C-9543-38CB32F8AA99}" srcOrd="0" destOrd="0" parTransId="{DFD6274A-2441-8442-BE4E-1B4C55062AF5}" sibTransId="{93B562D4-AA42-0A45-A323-6EFBC6C755E4}"/>
    <dgm:cxn modelId="{3484919E-E78B-C14E-BA5C-72E20F8B9403}" type="presOf" srcId="{A81A65BB-E232-E946-9676-2F773F1084FB}" destId="{3FFCA542-2BEE-E646-8CCB-B56A789CABA1}" srcOrd="0" destOrd="0" presId="urn:microsoft.com/office/officeart/2005/8/layout/radial4"/>
    <dgm:cxn modelId="{7ADFF4A6-3B60-044E-A43C-3721BBDEEEBD}" type="presOf" srcId="{948F9FD4-3D53-8E47-B976-76DE6797C7F7}" destId="{BF8122A4-3445-7B41-A679-C46A9D1E8AC6}" srcOrd="0" destOrd="0" presId="urn:microsoft.com/office/officeart/2005/8/layout/radial4"/>
    <dgm:cxn modelId="{BDE9EAAD-5025-6B46-9476-15F7DA02BB1E}" type="presOf" srcId="{F0C8E2D2-4501-3443-BBD8-3E6C3C53D3DD}" destId="{44527BE1-0C6A-D84D-9B83-F0428DA26769}" srcOrd="0" destOrd="0" presId="urn:microsoft.com/office/officeart/2005/8/layout/radial4"/>
    <dgm:cxn modelId="{CD7F5AC7-7C8C-184C-BB47-EEB2F7AE35F0}" type="presOf" srcId="{B9FE9571-7F35-C641-9501-1A01E53ECF42}" destId="{7CC4D99E-2677-6348-B5BA-1B92EBF2E120}" srcOrd="0" destOrd="1" presId="urn:microsoft.com/office/officeart/2005/8/layout/radial4"/>
    <dgm:cxn modelId="{BF7339D9-C487-E74C-83CA-75BB59792FFC}" type="presOf" srcId="{0D1C2EB0-8970-204B-A698-02026B8BF1BE}" destId="{1A5CFBC8-A2FD-5C46-B087-83D24A46AF56}" srcOrd="0" destOrd="0" presId="urn:microsoft.com/office/officeart/2005/8/layout/radial4"/>
    <dgm:cxn modelId="{4129A7DC-4CF5-FC4E-97E2-268E6462A3C4}" srcId="{E3A79BFF-4830-9C4C-9543-38CB32F8AA99}" destId="{F0C8E2D2-4501-3443-BBD8-3E6C3C53D3DD}" srcOrd="0" destOrd="0" parTransId="{3AC01A86-A16C-AD4B-AB27-1202E2563FAC}" sibTransId="{01E9702A-6554-7241-886C-5AB8346EED58}"/>
    <dgm:cxn modelId="{11DD79DF-A38A-8746-8617-C088816BCB0E}" type="presOf" srcId="{8A72921F-46FD-B84B-A4FF-3BA9AB38B3FE}" destId="{30B23039-7303-0A43-9A9D-7E17F4FE55F5}" srcOrd="0" destOrd="0" presId="urn:microsoft.com/office/officeart/2005/8/layout/radial4"/>
    <dgm:cxn modelId="{B17D81E1-097B-B04B-B8DC-0045ABF6B000}" type="presOf" srcId="{B5BF6EBB-1878-6642-9463-892156ABE10D}" destId="{1A5CFBC8-A2FD-5C46-B087-83D24A46AF56}" srcOrd="0" destOrd="1" presId="urn:microsoft.com/office/officeart/2005/8/layout/radial4"/>
    <dgm:cxn modelId="{07866DEC-012D-BB47-9B88-8D0212071046}" type="presOf" srcId="{3AC01A86-A16C-AD4B-AB27-1202E2563FAC}" destId="{9FAE8205-E67B-4C48-B337-61D55B06E50E}" srcOrd="0" destOrd="0" presId="urn:microsoft.com/office/officeart/2005/8/layout/radial4"/>
    <dgm:cxn modelId="{A57F58EE-1A4A-A94E-B692-C72039D051DA}" srcId="{E3A79BFF-4830-9C4C-9543-38CB32F8AA99}" destId="{A81A65BB-E232-E946-9676-2F773F1084FB}" srcOrd="2" destOrd="0" parTransId="{073CFE30-DFCC-4D49-B172-7094C8064D54}" sibTransId="{01365469-429F-8244-98E1-A237DA7DE784}"/>
    <dgm:cxn modelId="{5DB0715A-98D9-1540-B71B-29BE3514E743}" type="presParOf" srcId="{BF8122A4-3445-7B41-A679-C46A9D1E8AC6}" destId="{481585E7-8A64-7F48-A2FE-187341D5C9A2}" srcOrd="0" destOrd="0" presId="urn:microsoft.com/office/officeart/2005/8/layout/radial4"/>
    <dgm:cxn modelId="{5109FFB9-F1DF-A041-AB0A-EC99866C312E}" type="presParOf" srcId="{BF8122A4-3445-7B41-A679-C46A9D1E8AC6}" destId="{9FAE8205-E67B-4C48-B337-61D55B06E50E}" srcOrd="1" destOrd="0" presId="urn:microsoft.com/office/officeart/2005/8/layout/radial4"/>
    <dgm:cxn modelId="{52B120DF-89F0-2D45-A74F-1C722230553C}" type="presParOf" srcId="{BF8122A4-3445-7B41-A679-C46A9D1E8AC6}" destId="{44527BE1-0C6A-D84D-9B83-F0428DA26769}" srcOrd="2" destOrd="0" presId="urn:microsoft.com/office/officeart/2005/8/layout/radial4"/>
    <dgm:cxn modelId="{7FCB15CC-7E15-B448-9B86-E53B217B55F2}" type="presParOf" srcId="{BF8122A4-3445-7B41-A679-C46A9D1E8AC6}" destId="{4B0EB9BC-8D7D-E540-AED1-DA99D7618AF1}" srcOrd="3" destOrd="0" presId="urn:microsoft.com/office/officeart/2005/8/layout/radial4"/>
    <dgm:cxn modelId="{81FEB51B-BDFB-844D-85D7-5593C6964975}" type="presParOf" srcId="{BF8122A4-3445-7B41-A679-C46A9D1E8AC6}" destId="{7CC4D99E-2677-6348-B5BA-1B92EBF2E120}" srcOrd="4" destOrd="0" presId="urn:microsoft.com/office/officeart/2005/8/layout/radial4"/>
    <dgm:cxn modelId="{1E83A17A-1A98-D44A-8DB6-BBB40177512C}" type="presParOf" srcId="{BF8122A4-3445-7B41-A679-C46A9D1E8AC6}" destId="{5F04215C-9513-C442-B43E-C4919359A497}" srcOrd="5" destOrd="0" presId="urn:microsoft.com/office/officeart/2005/8/layout/radial4"/>
    <dgm:cxn modelId="{88EBA898-6A7F-5942-AFEF-25DAD315FBFD}" type="presParOf" srcId="{BF8122A4-3445-7B41-A679-C46A9D1E8AC6}" destId="{3FFCA542-2BEE-E646-8CCB-B56A789CABA1}" srcOrd="6" destOrd="0" presId="urn:microsoft.com/office/officeart/2005/8/layout/radial4"/>
    <dgm:cxn modelId="{4A6EA378-C183-894D-9B65-BA561FC66259}" type="presParOf" srcId="{BF8122A4-3445-7B41-A679-C46A9D1E8AC6}" destId="{30B23039-7303-0A43-9A9D-7E17F4FE55F5}" srcOrd="7" destOrd="0" presId="urn:microsoft.com/office/officeart/2005/8/layout/radial4"/>
    <dgm:cxn modelId="{0DD0BCEE-E2D9-8840-9DE2-E05FA63E06DE}" type="presParOf" srcId="{BF8122A4-3445-7B41-A679-C46A9D1E8AC6}" destId="{D9346287-06BD-A64E-B224-28E35C9791D1}" srcOrd="8" destOrd="0" presId="urn:microsoft.com/office/officeart/2005/8/layout/radial4"/>
    <dgm:cxn modelId="{C9180D45-B280-E148-8BEF-7947562CDC66}" type="presParOf" srcId="{BF8122A4-3445-7B41-A679-C46A9D1E8AC6}" destId="{30F8EE62-A0F4-984A-A25A-B7361A4063FE}" srcOrd="9" destOrd="0" presId="urn:microsoft.com/office/officeart/2005/8/layout/radial4"/>
    <dgm:cxn modelId="{B1BF3850-2421-F74B-8BC1-6C033280967C}" type="presParOf" srcId="{BF8122A4-3445-7B41-A679-C46A9D1E8AC6}" destId="{1A5CFBC8-A2FD-5C46-B087-83D24A46AF56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03C682-9848-F140-BA13-387510502756}">
      <dsp:nvSpPr>
        <dsp:cNvPr id="0" name=""/>
        <dsp:cNvSpPr/>
      </dsp:nvSpPr>
      <dsp:spPr>
        <a:xfrm>
          <a:off x="0" y="0"/>
          <a:ext cx="9575148" cy="4496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Tutela regulatória da bandeira</a:t>
          </a:r>
        </a:p>
      </dsp:txBody>
      <dsp:txXfrm>
        <a:off x="21948" y="21948"/>
        <a:ext cx="9531252" cy="405720"/>
      </dsp:txXfrm>
    </dsp:sp>
    <dsp:sp modelId="{579D90E5-74D6-584F-B1CB-73BE1E784661}">
      <dsp:nvSpPr>
        <dsp:cNvPr id="0" name=""/>
        <dsp:cNvSpPr/>
      </dsp:nvSpPr>
      <dsp:spPr>
        <a:xfrm>
          <a:off x="0" y="617826"/>
          <a:ext cx="9575148" cy="966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011" tIns="22860" rIns="128016" bIns="22860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Tx/>
            <a:buNone/>
          </a:pPr>
          <a:r>
            <a:rPr lang="pt-BR" sz="1400" kern="1200" dirty="0"/>
            <a:t>“Art.2º A Resolução ANP </a:t>
          </a:r>
          <a:r>
            <a:rPr lang="pt-BR" sz="1400" kern="1200" dirty="0" err="1"/>
            <a:t>n</a:t>
          </a:r>
          <a:r>
            <a:rPr lang="pt-BR" sz="1400" kern="1200" dirty="0"/>
            <a:t>. 8, de 6 de março de 2007, passa a vigorar com as seguintes alterações:</a:t>
          </a:r>
        </a:p>
        <a:p>
          <a:pPr marL="228600" lvl="2" indent="-114300" algn="just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Tx/>
            <a:buNone/>
          </a:pPr>
          <a:r>
            <a:rPr lang="pt-BR" sz="1400" kern="1200" dirty="0"/>
            <a:t>	Art. 25, §6º. </a:t>
          </a:r>
          <a:r>
            <a:rPr lang="pt-BR" sz="1400" b="1" kern="1200" dirty="0"/>
            <a:t>O revendedor varejista que optar por exibir a marca comercial de um distribuidor de combustíveis líquidos</a:t>
          </a:r>
          <a:r>
            <a:rPr lang="pt-BR" sz="1400" kern="1200" dirty="0"/>
            <a:t>, de acordo com o §2 </a:t>
          </a:r>
          <a:r>
            <a:rPr lang="pt-BR" sz="1400" b="1" kern="1200" dirty="0"/>
            <a:t>poderá optar</a:t>
          </a:r>
          <a:r>
            <a:rPr lang="pt-BR" sz="1400" kern="1200" dirty="0"/>
            <a:t>(...) </a:t>
          </a:r>
          <a:r>
            <a:rPr lang="pt-BR" sz="1400" b="1" kern="1200" dirty="0"/>
            <a:t>pela instalação de até duas bombas medidoras interligadas a tanques exclusivos e específicos</a:t>
          </a:r>
          <a:r>
            <a:rPr lang="pt-BR" sz="1400" kern="1200" dirty="0"/>
            <a:t> para o produto destinado, que poderão comercializar </a:t>
          </a:r>
          <a:r>
            <a:rPr lang="pt-BR" sz="1400" b="1" kern="1200" dirty="0"/>
            <a:t>combustíveis de distribuidor diferente da marca exibida</a:t>
          </a:r>
          <a:r>
            <a:rPr lang="pt-BR" sz="1400" kern="1200" dirty="0"/>
            <a:t>”</a:t>
          </a:r>
        </a:p>
      </dsp:txBody>
      <dsp:txXfrm>
        <a:off x="0" y="617826"/>
        <a:ext cx="9575148" cy="966043"/>
      </dsp:txXfrm>
    </dsp:sp>
    <dsp:sp modelId="{5750513D-3BC8-FA46-B7DE-525D4D74DD29}">
      <dsp:nvSpPr>
        <dsp:cNvPr id="0" name=""/>
        <dsp:cNvSpPr/>
      </dsp:nvSpPr>
      <dsp:spPr>
        <a:xfrm>
          <a:off x="0" y="1643145"/>
          <a:ext cx="9575148" cy="4675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Revenda fora do estabelecimento autorizado  </a:t>
          </a:r>
        </a:p>
      </dsp:txBody>
      <dsp:txXfrm>
        <a:off x="22822" y="1665967"/>
        <a:ext cx="9529504" cy="421867"/>
      </dsp:txXfrm>
    </dsp:sp>
    <dsp:sp modelId="{F5EF63B1-C3D4-4245-B52B-9D417A280592}">
      <dsp:nvSpPr>
        <dsp:cNvPr id="0" name=""/>
        <dsp:cNvSpPr/>
      </dsp:nvSpPr>
      <dsp:spPr>
        <a:xfrm>
          <a:off x="0" y="2193845"/>
          <a:ext cx="9575148" cy="17900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011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Tx/>
            <a:buNone/>
          </a:pPr>
          <a:r>
            <a:rPr lang="pt-BR" sz="1400" kern="1200" dirty="0"/>
            <a:t>“Art.2º . A Resolução ANP </a:t>
          </a:r>
          <a:r>
            <a:rPr lang="pt-BR" sz="1400" kern="1200" dirty="0" err="1"/>
            <a:t>n</a:t>
          </a:r>
          <a:r>
            <a:rPr lang="pt-BR" sz="1400" kern="1200" dirty="0"/>
            <a:t>. 41, de 5 de novembro de 2013, passa a vigorar com as seguintes alterações:  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pt-BR" sz="1400" kern="1200" dirty="0"/>
            <a:t>	Art. 4 (...) XXVII – Termo de Compromisso Autorizativo: instrumento por meio do qual a ANP </a:t>
          </a:r>
          <a:r>
            <a:rPr lang="pt-BR" sz="1400" b="1" kern="1200" dirty="0"/>
            <a:t>autoriza, excepcionalmente, o agente revendedor varejista </a:t>
          </a:r>
          <a:r>
            <a:rPr lang="pt-BR" sz="1400" kern="1200" dirty="0"/>
            <a:t>devidamente adimplente com o PMQC, obedecendo às regras pactuadas no referido termo e no art. 31-A, </a:t>
          </a:r>
          <a:r>
            <a:rPr lang="pt-BR" sz="1400" b="1" kern="1200" dirty="0"/>
            <a:t>a realizar o abastecimento de veículos automotivos com gasolina C ou etanol hidratado, fora das instalações autorizadas à atividade regulada por ele desempenhada. </a:t>
          </a:r>
        </a:p>
        <a:p>
          <a:pPr marL="342900" lvl="3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Tx/>
            <a:buNone/>
          </a:pPr>
          <a:r>
            <a:rPr lang="pt-BR" sz="1400" kern="1200" dirty="0"/>
            <a:t>Art. 21 (...) VII – </a:t>
          </a:r>
          <a:r>
            <a:rPr lang="pt-BR" sz="1400" b="1" kern="1200" dirty="0"/>
            <a:t>comercializar e entregar combustível automotivo em local diverso do estabelecimento da revenda varejista</a:t>
          </a:r>
          <a:r>
            <a:rPr lang="pt-BR" sz="1400" kern="1200" dirty="0"/>
            <a:t>, sem autorização específica para fazê-lo, nos termos do art. 31-A e, para o caso de posto revendedor flutuante ou marítimo, em qualquer hipótese, em local diverso das áreas adjacentes ao estabelecimento da revenda varejista “.</a:t>
          </a:r>
        </a:p>
      </dsp:txBody>
      <dsp:txXfrm>
        <a:off x="0" y="2193845"/>
        <a:ext cx="9575148" cy="17900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03C682-9848-F140-BA13-387510502756}">
      <dsp:nvSpPr>
        <dsp:cNvPr id="0" name=""/>
        <dsp:cNvSpPr/>
      </dsp:nvSpPr>
      <dsp:spPr>
        <a:xfrm>
          <a:off x="0" y="0"/>
          <a:ext cx="9575148" cy="5753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Tutela regulatória da bandeira</a:t>
          </a:r>
        </a:p>
      </dsp:txBody>
      <dsp:txXfrm>
        <a:off x="28084" y="28084"/>
        <a:ext cx="9518980" cy="519138"/>
      </dsp:txXfrm>
    </dsp:sp>
    <dsp:sp modelId="{579D90E5-74D6-584F-B1CB-73BE1E784661}">
      <dsp:nvSpPr>
        <dsp:cNvPr id="0" name=""/>
        <dsp:cNvSpPr/>
      </dsp:nvSpPr>
      <dsp:spPr>
        <a:xfrm>
          <a:off x="0" y="543952"/>
          <a:ext cx="9575148" cy="813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011" tIns="20320" rIns="113792" bIns="20320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pt-BR" sz="1600" kern="1200" dirty="0"/>
            <a:t>Qualidade do combustível </a:t>
          </a: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pt-BR" sz="1600" kern="1200" dirty="0"/>
            <a:t>DEVER DE INFORMAR: </a:t>
          </a:r>
        </a:p>
        <a:p>
          <a:pPr marL="342900" lvl="2" indent="-171450" algn="just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pt-BR" sz="1600" kern="1200" dirty="0"/>
            <a:t>Clareza sobre a origem do combustível - reduzir os riscos de indução do consumidor a confusão e erro </a:t>
          </a:r>
        </a:p>
        <a:p>
          <a:pPr marL="342900" lvl="2" indent="-171450" algn="just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pt-BR" sz="1600" kern="1200" dirty="0"/>
            <a:t>Informação verbal antes do abastecimento do veículo</a:t>
          </a:r>
        </a:p>
        <a:p>
          <a:pPr marL="342900" lvl="2" indent="-171450" algn="just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pt-BR" sz="1600" kern="1200" dirty="0"/>
            <a:t>Mensagem simples e de fácil percepção pelos consumidores</a:t>
          </a:r>
        </a:p>
        <a:p>
          <a:pPr marL="342900" lvl="2" indent="-171450" algn="just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pt-BR" sz="1600" kern="1200" dirty="0"/>
            <a:t>Como os preços serão informados? </a:t>
          </a:r>
        </a:p>
      </dsp:txBody>
      <dsp:txXfrm>
        <a:off x="0" y="543952"/>
        <a:ext cx="9575148" cy="813575"/>
      </dsp:txXfrm>
    </dsp:sp>
    <dsp:sp modelId="{5750513D-3BC8-FA46-B7DE-525D4D74DD29}">
      <dsp:nvSpPr>
        <dsp:cNvPr id="0" name=""/>
        <dsp:cNvSpPr/>
      </dsp:nvSpPr>
      <dsp:spPr>
        <a:xfrm>
          <a:off x="0" y="2180279"/>
          <a:ext cx="9575148" cy="5132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Revenda fora do estabelecimento autorizado  </a:t>
          </a:r>
        </a:p>
      </dsp:txBody>
      <dsp:txXfrm>
        <a:off x="25053" y="2205332"/>
        <a:ext cx="9525042" cy="463117"/>
      </dsp:txXfrm>
    </dsp:sp>
    <dsp:sp modelId="{F5EF63B1-C3D4-4245-B52B-9D417A280592}">
      <dsp:nvSpPr>
        <dsp:cNvPr id="0" name=""/>
        <dsp:cNvSpPr/>
      </dsp:nvSpPr>
      <dsp:spPr>
        <a:xfrm>
          <a:off x="0" y="2781468"/>
          <a:ext cx="9575148" cy="1147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011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pt-BR" sz="1600" kern="1200" dirty="0"/>
            <a:t>Cumprimento de requisitos de segurança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pt-BR" sz="1600" kern="1200" dirty="0"/>
            <a:t>Interrupção do Projeto Piloto de Delivery de abastecimento - Ação Civil Pública nº 5101009-81.2019.4.02.5101/RJ</a:t>
          </a:r>
        </a:p>
      </dsp:txBody>
      <dsp:txXfrm>
        <a:off x="0" y="2781468"/>
        <a:ext cx="9575148" cy="11471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1585E7-8A64-7F48-A2FE-187341D5C9A2}">
      <dsp:nvSpPr>
        <dsp:cNvPr id="0" name=""/>
        <dsp:cNvSpPr/>
      </dsp:nvSpPr>
      <dsp:spPr>
        <a:xfrm>
          <a:off x="3953192" y="2575293"/>
          <a:ext cx="1910209" cy="19102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Consumidor</a:t>
          </a:r>
        </a:p>
      </dsp:txBody>
      <dsp:txXfrm>
        <a:off x="4232936" y="2855037"/>
        <a:ext cx="1350721" cy="1350721"/>
      </dsp:txXfrm>
    </dsp:sp>
    <dsp:sp modelId="{9FAE8205-E67B-4C48-B337-61D55B06E50E}">
      <dsp:nvSpPr>
        <dsp:cNvPr id="0" name=""/>
        <dsp:cNvSpPr/>
      </dsp:nvSpPr>
      <dsp:spPr>
        <a:xfrm rot="10539815">
          <a:off x="1878685" y="3413388"/>
          <a:ext cx="1965961" cy="54440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527BE1-0C6A-D84D-9B83-F0428DA26769}">
      <dsp:nvSpPr>
        <dsp:cNvPr id="0" name=""/>
        <dsp:cNvSpPr/>
      </dsp:nvSpPr>
      <dsp:spPr>
        <a:xfrm>
          <a:off x="974149" y="3034038"/>
          <a:ext cx="1814699" cy="14517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Qualidade do combustível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Fiscalização da ANP</a:t>
          </a:r>
        </a:p>
      </dsp:txBody>
      <dsp:txXfrm>
        <a:off x="1016670" y="3076559"/>
        <a:ext cx="1729657" cy="1366717"/>
      </dsp:txXfrm>
    </dsp:sp>
    <dsp:sp modelId="{4B0EB9BC-8D7D-E540-AED1-DA99D7618AF1}">
      <dsp:nvSpPr>
        <dsp:cNvPr id="0" name=""/>
        <dsp:cNvSpPr/>
      </dsp:nvSpPr>
      <dsp:spPr>
        <a:xfrm rot="13045082">
          <a:off x="2297217" y="2011773"/>
          <a:ext cx="1963788" cy="54440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C4D99E-2677-6348-B5BA-1B92EBF2E120}">
      <dsp:nvSpPr>
        <dsp:cNvPr id="0" name=""/>
        <dsp:cNvSpPr/>
      </dsp:nvSpPr>
      <dsp:spPr>
        <a:xfrm>
          <a:off x="1232717" y="961474"/>
          <a:ext cx="2533102" cy="14517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Informação clara e  simples!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dirty="0"/>
            <a:t>Clareza com relação à origem do produto </a:t>
          </a:r>
          <a:endParaRPr lang="pt-BR" sz="1600" kern="1200" dirty="0"/>
        </a:p>
      </dsp:txBody>
      <dsp:txXfrm>
        <a:off x="1275238" y="1003995"/>
        <a:ext cx="2448060" cy="1366717"/>
      </dsp:txXfrm>
    </dsp:sp>
    <dsp:sp modelId="{5F04215C-9513-C442-B43E-C4919359A497}">
      <dsp:nvSpPr>
        <dsp:cNvPr id="0" name=""/>
        <dsp:cNvSpPr/>
      </dsp:nvSpPr>
      <dsp:spPr>
        <a:xfrm rot="16200000">
          <a:off x="4034588" y="1327678"/>
          <a:ext cx="1747416" cy="54440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FCA542-2BEE-E646-8CCB-B56A789CABA1}">
      <dsp:nvSpPr>
        <dsp:cNvPr id="0" name=""/>
        <dsp:cNvSpPr/>
      </dsp:nvSpPr>
      <dsp:spPr>
        <a:xfrm>
          <a:off x="4000947" y="295"/>
          <a:ext cx="1814699" cy="14517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Proteção contra publicidade enganosa </a:t>
          </a:r>
        </a:p>
      </dsp:txBody>
      <dsp:txXfrm>
        <a:off x="4043468" y="42816"/>
        <a:ext cx="1729657" cy="1366717"/>
      </dsp:txXfrm>
    </dsp:sp>
    <dsp:sp modelId="{30B23039-7303-0A43-9A9D-7E17F4FE55F5}">
      <dsp:nvSpPr>
        <dsp:cNvPr id="0" name=""/>
        <dsp:cNvSpPr/>
      </dsp:nvSpPr>
      <dsp:spPr>
        <a:xfrm rot="19542384">
          <a:off x="5616881" y="2068245"/>
          <a:ext cx="2072464" cy="54440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346287-06BD-A64E-B224-28E35C9791D1}">
      <dsp:nvSpPr>
        <dsp:cNvPr id="0" name=""/>
        <dsp:cNvSpPr/>
      </dsp:nvSpPr>
      <dsp:spPr>
        <a:xfrm>
          <a:off x="6601859" y="1030722"/>
          <a:ext cx="1814699" cy="14517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Segurança</a:t>
          </a:r>
        </a:p>
      </dsp:txBody>
      <dsp:txXfrm>
        <a:off x="6644380" y="1073243"/>
        <a:ext cx="1729657" cy="1366717"/>
      </dsp:txXfrm>
    </dsp:sp>
    <dsp:sp modelId="{30F8EE62-A0F4-984A-A25A-B7361A4063FE}">
      <dsp:nvSpPr>
        <dsp:cNvPr id="0" name=""/>
        <dsp:cNvSpPr/>
      </dsp:nvSpPr>
      <dsp:spPr>
        <a:xfrm rot="272796">
          <a:off x="5963893" y="3415038"/>
          <a:ext cx="1833602" cy="54440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5CFBC8-A2FD-5C46-B087-83D24A46AF56}">
      <dsp:nvSpPr>
        <dsp:cNvPr id="0" name=""/>
        <dsp:cNvSpPr/>
      </dsp:nvSpPr>
      <dsp:spPr>
        <a:xfrm>
          <a:off x="6887261" y="3034038"/>
          <a:ext cx="1814699" cy="14517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Preço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Modelos regulatórios mais eficientes são bem vindos</a:t>
          </a:r>
        </a:p>
      </dsp:txBody>
      <dsp:txXfrm>
        <a:off x="6929782" y="3076559"/>
        <a:ext cx="1729657" cy="13667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3D8737-E764-45FF-937C-9A91D2F8871F}" type="datetimeFigureOut">
              <a:rPr lang="pt-BR" smtClean="0"/>
              <a:t>06/07/2021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003C4-AE32-42AE-B45F-4D6C8D3B8D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3389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*Informações da audiência*</a:t>
            </a:r>
          </a:p>
          <a:p>
            <a:endParaRPr lang="pt-BR" dirty="0"/>
          </a:p>
          <a:p>
            <a:r>
              <a:rPr lang="pt-BR" dirty="0" err="1"/>
              <a:t>https</a:t>
            </a:r>
            <a:r>
              <a:rPr lang="pt-BR" dirty="0"/>
              <a:t>://</a:t>
            </a:r>
            <a:r>
              <a:rPr lang="pt-BR" dirty="0" err="1"/>
              <a:t>www.gov.br</a:t>
            </a:r>
            <a:r>
              <a:rPr lang="pt-BR" dirty="0"/>
              <a:t>/</a:t>
            </a:r>
            <a:r>
              <a:rPr lang="pt-BR" dirty="0" err="1"/>
              <a:t>anp</a:t>
            </a:r>
            <a:r>
              <a:rPr lang="pt-BR" dirty="0"/>
              <a:t>/</a:t>
            </a:r>
            <a:r>
              <a:rPr lang="pt-BR" dirty="0" err="1"/>
              <a:t>pt-br</a:t>
            </a:r>
            <a:r>
              <a:rPr lang="pt-BR" dirty="0"/>
              <a:t>/assuntos/consultas-e-</a:t>
            </a:r>
            <a:r>
              <a:rPr lang="pt-BR" dirty="0" err="1"/>
              <a:t>audiencias</a:t>
            </a:r>
            <a:r>
              <a:rPr lang="pt-BR" dirty="0"/>
              <a:t>-publicas/consulta-</a:t>
            </a:r>
            <a:r>
              <a:rPr lang="pt-BR" dirty="0" err="1"/>
              <a:t>audiencia</a:t>
            </a:r>
            <a:r>
              <a:rPr lang="pt-BR" dirty="0"/>
              <a:t>-publica/consulta-e-audiencia-publica-no-7-2021   </a:t>
            </a:r>
          </a:p>
          <a:p>
            <a:endParaRPr lang="pt-BR" dirty="0"/>
          </a:p>
          <a:p>
            <a:r>
              <a:rPr lang="pt-BR" dirty="0"/>
              <a:t>A Audiência Pública ocorrerá no dia 7 de julho de 2021, das 10:00 às 14:00 horas, por meio de videoconferência</a:t>
            </a:r>
          </a:p>
          <a:p>
            <a:endParaRPr lang="pt-BR" dirty="0"/>
          </a:p>
          <a:p>
            <a:r>
              <a:rPr lang="pt-BR" dirty="0"/>
              <a:t>Os arquivos eletrônicos a serem utilizados pelos expositores durante a Audiência Pública deverão ser previamente enviados à ANP, que será a responsável por sua projeção durante a sessão pública, até às 18:00 horas do dia 6 de julho de 2021</a:t>
            </a:r>
          </a:p>
          <a:p>
            <a:endParaRPr lang="pt-BR" dirty="0"/>
          </a:p>
          <a:p>
            <a:r>
              <a:rPr lang="pt-BR" dirty="0"/>
              <a:t>Programação</a:t>
            </a:r>
          </a:p>
          <a:p>
            <a:r>
              <a:rPr lang="pt-BR" dirty="0"/>
              <a:t>10h00 Recepção de expositores e registro de participantes </a:t>
            </a:r>
          </a:p>
          <a:p>
            <a:r>
              <a:rPr lang="pt-BR" dirty="0"/>
              <a:t>10h30 Abertura das atividades pelo Presidente da Audiência </a:t>
            </a:r>
          </a:p>
          <a:p>
            <a:r>
              <a:rPr lang="pt-BR" dirty="0"/>
              <a:t>10h45 Exposição do tema pela SDL </a:t>
            </a:r>
          </a:p>
          <a:p>
            <a:r>
              <a:rPr lang="pt-BR" dirty="0"/>
              <a:t>11h30 Pronunciamento dos inscritos por ordem de recebimento de inscrições </a:t>
            </a:r>
          </a:p>
          <a:p>
            <a:r>
              <a:rPr lang="pt-BR" dirty="0"/>
              <a:t>13h30 Comentários finais e encerramento</a:t>
            </a:r>
            <a:endParaRPr lang="pt-PT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6003C4-AE32-42AE-B45F-4D6C8D3B8D8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49726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003C4-AE32-42AE-B45F-4D6C8D3B8D87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0805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EMPRESAS CADASTRADAS NO CONSUMIDOR.GOV.BR:</a:t>
            </a:r>
          </a:p>
          <a:p>
            <a:endParaRPr lang="pt-BR" dirty="0"/>
          </a:p>
          <a:p>
            <a:r>
              <a:rPr lang="pt-BR" dirty="0"/>
              <a:t>BR Distribuidora (Petrobras)</a:t>
            </a:r>
          </a:p>
          <a:p>
            <a:r>
              <a:rPr lang="pt-BR" dirty="0"/>
              <a:t>Comgás - Companhia de Gás de São Paulo</a:t>
            </a:r>
          </a:p>
          <a:p>
            <a:r>
              <a:rPr lang="pt-BR" dirty="0"/>
              <a:t>Gás Natural Serviços (</a:t>
            </a:r>
            <a:r>
              <a:rPr lang="pt-BR" dirty="0" err="1"/>
              <a:t>Naturgy</a:t>
            </a:r>
            <a:r>
              <a:rPr lang="pt-BR" dirty="0"/>
              <a:t> Soluções)</a:t>
            </a:r>
          </a:p>
          <a:p>
            <a:r>
              <a:rPr lang="pt-BR" dirty="0"/>
              <a:t>Ipiranga</a:t>
            </a:r>
          </a:p>
          <a:p>
            <a:r>
              <a:rPr lang="pt-BR" dirty="0" err="1"/>
              <a:t>Naturgy</a:t>
            </a:r>
            <a:r>
              <a:rPr lang="pt-BR" dirty="0"/>
              <a:t> (antiga Gás Natural </a:t>
            </a:r>
            <a:r>
              <a:rPr lang="pt-BR" dirty="0" err="1"/>
              <a:t>Fenosa</a:t>
            </a:r>
            <a:r>
              <a:rPr lang="pt-BR" dirty="0"/>
              <a:t>)</a:t>
            </a:r>
          </a:p>
          <a:p>
            <a:r>
              <a:rPr lang="pt-BR" dirty="0"/>
              <a:t>Postos Shell</a:t>
            </a:r>
          </a:p>
          <a:p>
            <a:r>
              <a:rPr lang="pt-BR" dirty="0"/>
              <a:t>Ultragaz</a:t>
            </a:r>
          </a:p>
          <a:p>
            <a:endParaRPr lang="pt-BR" dirty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003C4-AE32-42AE-B45F-4D6C8D3B8D8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2115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003C4-AE32-42AE-B45F-4D6C8D3B8D8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6216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003C4-AE32-42AE-B45F-4D6C8D3B8D8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7512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Processo ACT com ANP: 08012.000395/2019-31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E-mail 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Sindcomb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08012.001834/2021-48</a:t>
            </a:r>
          </a:p>
          <a:p>
            <a:r>
              <a:rPr lang="pt-BR" dirty="0"/>
              <a:t>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003C4-AE32-42AE-B45F-4D6C8D3B8D87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0455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003C4-AE32-42AE-B45F-4D6C8D3B8D87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227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003C4-AE32-42AE-B45F-4D6C8D3B8D87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4805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Projeto Piloto de Delivery de Abastecimento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003C4-AE32-42AE-B45F-4D6C8D3B8D87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6953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003C4-AE32-42AE-B45F-4D6C8D3B8D87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9501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3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1004" indent="0" algn="ctr">
              <a:buNone/>
              <a:defRPr sz="1754"/>
            </a:lvl2pPr>
            <a:lvl3pPr marL="802006" indent="0" algn="ctr">
              <a:buNone/>
              <a:defRPr sz="1579"/>
            </a:lvl3pPr>
            <a:lvl4pPr marL="1203010" indent="0" algn="ctr">
              <a:buNone/>
              <a:defRPr sz="1403"/>
            </a:lvl4pPr>
            <a:lvl5pPr marL="1604014" indent="0" algn="ctr">
              <a:buNone/>
              <a:defRPr sz="1403"/>
            </a:lvl5pPr>
            <a:lvl6pPr marL="2005018" indent="0" algn="ctr">
              <a:buNone/>
              <a:defRPr sz="1403"/>
            </a:lvl6pPr>
            <a:lvl7pPr marL="2406020" indent="0" algn="ctr">
              <a:buNone/>
              <a:defRPr sz="1403"/>
            </a:lvl7pPr>
            <a:lvl8pPr marL="2807024" indent="0" algn="ctr">
              <a:buNone/>
              <a:defRPr sz="1403"/>
            </a:lvl8pPr>
            <a:lvl9pPr marL="3208027" indent="0" algn="ctr">
              <a:buNone/>
              <a:defRPr sz="1403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66D-223D-4A44-A0EE-E304C2BFA0D4}" type="datetimeFigureOut">
              <a:rPr lang="pt-BR" smtClean="0"/>
              <a:t>06/07/2021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8D9F-EA6D-4A36-A025-E6C5447FDFA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9054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66D-223D-4A44-A0EE-E304C2BFA0D4}" type="datetimeFigureOut">
              <a:rPr lang="pt-BR" smtClean="0"/>
              <a:t>06/07/2021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8D9F-EA6D-4A36-A025-E6C5447FDFA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1041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66D-223D-4A44-A0EE-E304C2BFA0D4}" type="datetimeFigureOut">
              <a:rPr lang="pt-BR" smtClean="0"/>
              <a:t>06/07/2021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8D9F-EA6D-4A36-A025-E6C5447FDFA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0859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66D-223D-4A44-A0EE-E304C2BFA0D4}" type="datetimeFigureOut">
              <a:rPr lang="pt-BR" smtClean="0"/>
              <a:t>06/07/2021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8D9F-EA6D-4A36-A025-E6C5447FDFA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2235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90" cy="3144614"/>
          </a:xfrm>
        </p:spPr>
        <p:txBody>
          <a:bodyPr anchor="b"/>
          <a:lstStyle>
            <a:lvl1pPr>
              <a:defRPr sz="5263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9493" y="5059035"/>
            <a:ext cx="9221690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100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2006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3010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4014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501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6020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7024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8027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66D-223D-4A44-A0EE-E304C2BFA0D4}" type="datetimeFigureOut">
              <a:rPr lang="pt-BR" smtClean="0"/>
              <a:t>06/07/2021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8D9F-EA6D-4A36-A025-E6C5447FDFA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2686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412729" y="2012414"/>
            <a:ext cx="4544021" cy="4796544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66D-223D-4A44-A0EE-E304C2BFA0D4}" type="datetimeFigureOut">
              <a:rPr lang="pt-BR" smtClean="0"/>
              <a:t>06/07/2021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8D9F-EA6D-4A36-A025-E6C5447FDFA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513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6454" y="402484"/>
            <a:ext cx="9221690" cy="1461188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9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1004" indent="0">
              <a:buNone/>
              <a:defRPr sz="1754" b="1"/>
            </a:lvl2pPr>
            <a:lvl3pPr marL="802006" indent="0">
              <a:buNone/>
              <a:defRPr sz="1579" b="1"/>
            </a:lvl3pPr>
            <a:lvl4pPr marL="1203010" indent="0">
              <a:buNone/>
              <a:defRPr sz="1403" b="1"/>
            </a:lvl4pPr>
            <a:lvl5pPr marL="1604014" indent="0">
              <a:buNone/>
              <a:defRPr sz="1403" b="1"/>
            </a:lvl5pPr>
            <a:lvl6pPr marL="2005018" indent="0">
              <a:buNone/>
              <a:defRPr sz="1403" b="1"/>
            </a:lvl6pPr>
            <a:lvl7pPr marL="2406020" indent="0">
              <a:buNone/>
              <a:defRPr sz="1403" b="1"/>
            </a:lvl7pPr>
            <a:lvl8pPr marL="2807024" indent="0">
              <a:buNone/>
              <a:defRPr sz="1403" b="1"/>
            </a:lvl8pPr>
            <a:lvl9pPr marL="3208027" indent="0">
              <a:buNone/>
              <a:defRPr sz="1403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9" cy="406157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4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1004" indent="0">
              <a:buNone/>
              <a:defRPr sz="1754" b="1"/>
            </a:lvl2pPr>
            <a:lvl3pPr marL="802006" indent="0">
              <a:buNone/>
              <a:defRPr sz="1579" b="1"/>
            </a:lvl3pPr>
            <a:lvl4pPr marL="1203010" indent="0">
              <a:buNone/>
              <a:defRPr sz="1403" b="1"/>
            </a:lvl4pPr>
            <a:lvl5pPr marL="1604014" indent="0">
              <a:buNone/>
              <a:defRPr sz="1403" b="1"/>
            </a:lvl5pPr>
            <a:lvl6pPr marL="2005018" indent="0">
              <a:buNone/>
              <a:defRPr sz="1403" b="1"/>
            </a:lvl6pPr>
            <a:lvl7pPr marL="2406020" indent="0">
              <a:buNone/>
              <a:defRPr sz="1403" b="1"/>
            </a:lvl7pPr>
            <a:lvl8pPr marL="2807024" indent="0">
              <a:buNone/>
              <a:defRPr sz="1403" b="1"/>
            </a:lvl8pPr>
            <a:lvl9pPr marL="3208027" indent="0">
              <a:buNone/>
              <a:defRPr sz="1403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4" cy="406157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66D-223D-4A44-A0EE-E304C2BFA0D4}" type="datetimeFigureOut">
              <a:rPr lang="pt-BR" smtClean="0"/>
              <a:t>06/07/2021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8D9F-EA6D-4A36-A025-E6C5447FDFA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0120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66D-223D-4A44-A0EE-E304C2BFA0D4}" type="datetimeFigureOut">
              <a:rPr lang="pt-BR" smtClean="0"/>
              <a:t>06/07/2021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8D9F-EA6D-4A36-A025-E6C5447FDFA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9827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66D-223D-4A44-A0EE-E304C2BFA0D4}" type="datetimeFigureOut">
              <a:rPr lang="pt-BR" smtClean="0"/>
              <a:t>06/07/2021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8D9F-EA6D-4A36-A025-E6C5447FDFA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314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45416" y="1088455"/>
            <a:ext cx="5412729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1004" indent="0">
              <a:buNone/>
              <a:defRPr sz="1228"/>
            </a:lvl2pPr>
            <a:lvl3pPr marL="802006" indent="0">
              <a:buNone/>
              <a:defRPr sz="1052"/>
            </a:lvl3pPr>
            <a:lvl4pPr marL="1203010" indent="0">
              <a:buNone/>
              <a:defRPr sz="877"/>
            </a:lvl4pPr>
            <a:lvl5pPr marL="1604014" indent="0">
              <a:buNone/>
              <a:defRPr sz="877"/>
            </a:lvl5pPr>
            <a:lvl6pPr marL="2005018" indent="0">
              <a:buNone/>
              <a:defRPr sz="877"/>
            </a:lvl6pPr>
            <a:lvl7pPr marL="2406020" indent="0">
              <a:buNone/>
              <a:defRPr sz="877"/>
            </a:lvl7pPr>
            <a:lvl8pPr marL="2807024" indent="0">
              <a:buNone/>
              <a:defRPr sz="877"/>
            </a:lvl8pPr>
            <a:lvl9pPr marL="3208027" indent="0">
              <a:buNone/>
              <a:defRPr sz="877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66D-223D-4A44-A0EE-E304C2BFA0D4}" type="datetimeFigureOut">
              <a:rPr lang="pt-BR" smtClean="0"/>
              <a:t>06/07/2021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8D9F-EA6D-4A36-A025-E6C5447FDFA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4766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545416" y="1088455"/>
            <a:ext cx="5412729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1004" indent="0">
              <a:buNone/>
              <a:defRPr sz="2456"/>
            </a:lvl2pPr>
            <a:lvl3pPr marL="802006" indent="0">
              <a:buNone/>
              <a:defRPr sz="2105"/>
            </a:lvl3pPr>
            <a:lvl4pPr marL="1203010" indent="0">
              <a:buNone/>
              <a:defRPr sz="1754"/>
            </a:lvl4pPr>
            <a:lvl5pPr marL="1604014" indent="0">
              <a:buNone/>
              <a:defRPr sz="1754"/>
            </a:lvl5pPr>
            <a:lvl6pPr marL="2005018" indent="0">
              <a:buNone/>
              <a:defRPr sz="1754"/>
            </a:lvl6pPr>
            <a:lvl7pPr marL="2406020" indent="0">
              <a:buNone/>
              <a:defRPr sz="1754"/>
            </a:lvl7pPr>
            <a:lvl8pPr marL="2807024" indent="0">
              <a:buNone/>
              <a:defRPr sz="1754"/>
            </a:lvl8pPr>
            <a:lvl9pPr marL="3208027" indent="0">
              <a:buNone/>
              <a:defRPr sz="1754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1004" indent="0">
              <a:buNone/>
              <a:defRPr sz="1228"/>
            </a:lvl2pPr>
            <a:lvl3pPr marL="802006" indent="0">
              <a:buNone/>
              <a:defRPr sz="1052"/>
            </a:lvl3pPr>
            <a:lvl4pPr marL="1203010" indent="0">
              <a:buNone/>
              <a:defRPr sz="877"/>
            </a:lvl4pPr>
            <a:lvl5pPr marL="1604014" indent="0">
              <a:buNone/>
              <a:defRPr sz="877"/>
            </a:lvl5pPr>
            <a:lvl6pPr marL="2005018" indent="0">
              <a:buNone/>
              <a:defRPr sz="877"/>
            </a:lvl6pPr>
            <a:lvl7pPr marL="2406020" indent="0">
              <a:buNone/>
              <a:defRPr sz="877"/>
            </a:lvl7pPr>
            <a:lvl8pPr marL="2807024" indent="0">
              <a:buNone/>
              <a:defRPr sz="877"/>
            </a:lvl8pPr>
            <a:lvl9pPr marL="3208027" indent="0">
              <a:buNone/>
              <a:defRPr sz="877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66D-223D-4A44-A0EE-E304C2BFA0D4}" type="datetimeFigureOut">
              <a:rPr lang="pt-BR" smtClean="0"/>
              <a:t>06/07/2021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8D9F-EA6D-4A36-A025-E6C5447FDFA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6126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90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90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73506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5966D-223D-4A44-A0EE-E304C2BFA0D4}" type="datetimeFigureOut">
              <a:rPr lang="pt-BR" smtClean="0"/>
              <a:t>06/07/2021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541664" y="7006699"/>
            <a:ext cx="360848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28D9F-EA6D-4A36-A025-E6C5447FDFA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32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802006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501" indent="-200501" algn="l" defTabSz="802006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505" indent="-200501" algn="l" defTabSz="8020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508" indent="-200501" algn="l" defTabSz="8020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512" indent="-200501" algn="l" defTabSz="8020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516" indent="-200501" algn="l" defTabSz="8020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518" indent="-200501" algn="l" defTabSz="8020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522" indent="-200501" algn="l" defTabSz="8020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526" indent="-200501" algn="l" defTabSz="8020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530" indent="-200501" algn="l" defTabSz="8020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8020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1004" algn="l" defTabSz="8020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2006" algn="l" defTabSz="8020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3010" algn="l" defTabSz="8020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4014" algn="l" defTabSz="8020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5018" algn="l" defTabSz="8020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6020" algn="l" defTabSz="8020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7024" algn="l" defTabSz="8020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8027" algn="l" defTabSz="8020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691813" cy="7558636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687691" y="628476"/>
            <a:ext cx="971665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Audiência Pública ANP nº 7/2021</a:t>
            </a:r>
          </a:p>
          <a:p>
            <a:pPr algn="r"/>
            <a:r>
              <a:rPr lang="pt-BR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Proposta de  resolução que altera o marco regulatório da atividade de revenda varejista de combustíveis </a:t>
            </a:r>
            <a:endParaRPr lang="pt-BR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/>
            <a:endParaRPr lang="pt-BR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CaixaDeTexto 5"/>
          <p:cNvSpPr txBox="1"/>
          <p:nvPr/>
        </p:nvSpPr>
        <p:spPr>
          <a:xfrm>
            <a:off x="687691" y="6130980"/>
            <a:ext cx="593043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Senacon/DPDC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Secretaria Nacional do Consumidor/Departamento de Proteção e Defesa do Consumidor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97AF0AB-B285-3A41-90DA-5DEE895AE31E}"/>
              </a:ext>
            </a:extLst>
          </p:cNvPr>
          <p:cNvSpPr txBox="1"/>
          <p:nvPr/>
        </p:nvSpPr>
        <p:spPr>
          <a:xfrm>
            <a:off x="687691" y="5211155"/>
            <a:ext cx="9716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07 de julho 2021</a:t>
            </a:r>
          </a:p>
        </p:txBody>
      </p:sp>
    </p:spTree>
    <p:extLst>
      <p:ext uri="{BB962C8B-B14F-4D97-AF65-F5344CB8AC3E}">
        <p14:creationId xmlns:p14="http://schemas.microsoft.com/office/powerpoint/2010/main" val="1000016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15"/>
            <a:ext cx="10691813" cy="7540660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5345906" y="6870183"/>
            <a:ext cx="270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SENACON</a:t>
            </a:r>
          </a:p>
          <a:p>
            <a:r>
              <a:rPr lang="pt-BR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Secretaria Nacional do Consumidor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0235C592-965B-E848-B8FD-279A2E11D33C}"/>
              </a:ext>
            </a:extLst>
          </p:cNvPr>
          <p:cNvSpPr/>
          <p:nvPr/>
        </p:nvSpPr>
        <p:spPr>
          <a:xfrm>
            <a:off x="2342610" y="2742905"/>
            <a:ext cx="5343525" cy="10464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sz="4400" b="1" dirty="0">
                <a:latin typeface="Abadi Extra Light" panose="020B0204020104020204" pitchFamily="34" charset="0"/>
              </a:rPr>
              <a:t>Muito obrigado!</a:t>
            </a:r>
          </a:p>
          <a:p>
            <a:pPr algn="ctr"/>
            <a:r>
              <a:rPr lang="pt-BR" dirty="0" err="1">
                <a:latin typeface="Abadi Extra Light" panose="020B0204020104020204" pitchFamily="34" charset="0"/>
              </a:rPr>
              <a:t>paulo.nei@mj.gov.br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03820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37">
            <a:extLst>
              <a:ext uri="{FF2B5EF4-FFF2-40B4-BE49-F238E27FC236}">
                <a16:creationId xmlns:a16="http://schemas.microsoft.com/office/drawing/2014/main" id="{04695F26-39DB-450E-B464-9C76CD233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691545" cy="75596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39">
            <a:extLst>
              <a:ext uri="{FF2B5EF4-FFF2-40B4-BE49-F238E27FC236}">
                <a16:creationId xmlns:a16="http://schemas.microsoft.com/office/drawing/2014/main" id="{2F42E55F-A297-474F-AF2D-6D3A15822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428" y="-1"/>
            <a:ext cx="10691544" cy="75596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41">
            <a:extLst>
              <a:ext uri="{FF2B5EF4-FFF2-40B4-BE49-F238E27FC236}">
                <a16:creationId xmlns:a16="http://schemas.microsoft.com/office/drawing/2014/main" id="{972070F7-E065-4D60-8938-9FB8CDB8A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 flipH="1">
            <a:off x="-441166" y="432740"/>
            <a:ext cx="2772264" cy="1906788"/>
            <a:chOff x="-305" y="-4155"/>
            <a:chExt cx="2514948" cy="2174333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F672C03-E63A-4F6B-96BD-0C4E3F1B8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43">
              <a:extLst>
                <a:ext uri="{FF2B5EF4-FFF2-40B4-BE49-F238E27FC236}">
                  <a16:creationId xmlns:a16="http://schemas.microsoft.com/office/drawing/2014/main" id="{9BB94CDF-5C33-4B0A-B53F-50762639C1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3C92F9D-544D-4691-94A7-B937CF4BE3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56" name="Freeform: Shape 45">
              <a:extLst>
                <a:ext uri="{FF2B5EF4-FFF2-40B4-BE49-F238E27FC236}">
                  <a16:creationId xmlns:a16="http://schemas.microsoft.com/office/drawing/2014/main" id="{DCA4DEE4-B7B4-47F4-A9C5-31AED8369A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3" name="Imagem 12" descr="Site&#10;&#10;Descrição gerada automaticamente com confiança baixa">
            <a:extLst>
              <a:ext uri="{FF2B5EF4-FFF2-40B4-BE49-F238E27FC236}">
                <a16:creationId xmlns:a16="http://schemas.microsoft.com/office/drawing/2014/main" id="{5B9D2EE3-79E8-334C-A09A-8CCECC6535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616" y="6465761"/>
            <a:ext cx="4530655" cy="970039"/>
          </a:xfrm>
          <a:prstGeom prst="rect">
            <a:avLst/>
          </a:prstGeom>
        </p:spPr>
      </p:pic>
      <p:pic>
        <p:nvPicPr>
          <p:cNvPr id="12" name="Imagem 11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13168C6C-C1AD-5248-A93B-CC40F2EECF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871" y="1902857"/>
            <a:ext cx="7942284" cy="3982082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880B9ED7-1B75-4149-8580-B5AE70402737}"/>
              </a:ext>
            </a:extLst>
          </p:cNvPr>
          <p:cNvSpPr txBox="1"/>
          <p:nvPr/>
        </p:nvSpPr>
        <p:spPr>
          <a:xfrm>
            <a:off x="1927737" y="689819"/>
            <a:ext cx="8017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Reclamações dos consumidores</a:t>
            </a:r>
          </a:p>
        </p:txBody>
      </p:sp>
    </p:spTree>
    <p:extLst>
      <p:ext uri="{BB962C8B-B14F-4D97-AF65-F5344CB8AC3E}">
        <p14:creationId xmlns:p14="http://schemas.microsoft.com/office/powerpoint/2010/main" val="1507437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37">
            <a:extLst>
              <a:ext uri="{FF2B5EF4-FFF2-40B4-BE49-F238E27FC236}">
                <a16:creationId xmlns:a16="http://schemas.microsoft.com/office/drawing/2014/main" id="{04695F26-39DB-450E-B464-9C76CD233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691545" cy="75596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39">
            <a:extLst>
              <a:ext uri="{FF2B5EF4-FFF2-40B4-BE49-F238E27FC236}">
                <a16:creationId xmlns:a16="http://schemas.microsoft.com/office/drawing/2014/main" id="{2F42E55F-A297-474F-AF2D-6D3A15822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428" y="-1"/>
            <a:ext cx="10691544" cy="75596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41">
            <a:extLst>
              <a:ext uri="{FF2B5EF4-FFF2-40B4-BE49-F238E27FC236}">
                <a16:creationId xmlns:a16="http://schemas.microsoft.com/office/drawing/2014/main" id="{972070F7-E065-4D60-8938-9FB8CDB8A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 flipH="1">
            <a:off x="-441166" y="432740"/>
            <a:ext cx="2772264" cy="1906788"/>
            <a:chOff x="-305" y="-4155"/>
            <a:chExt cx="2514948" cy="2174333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F672C03-E63A-4F6B-96BD-0C4E3F1B8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43">
              <a:extLst>
                <a:ext uri="{FF2B5EF4-FFF2-40B4-BE49-F238E27FC236}">
                  <a16:creationId xmlns:a16="http://schemas.microsoft.com/office/drawing/2014/main" id="{9BB94CDF-5C33-4B0A-B53F-50762639C1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3C92F9D-544D-4691-94A7-B937CF4BE3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56" name="Freeform: Shape 45">
              <a:extLst>
                <a:ext uri="{FF2B5EF4-FFF2-40B4-BE49-F238E27FC236}">
                  <a16:creationId xmlns:a16="http://schemas.microsoft.com/office/drawing/2014/main" id="{DCA4DEE4-B7B4-47F4-A9C5-31AED8369A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8" name="Imagem 7" descr="Interface gráfica do usuário&#10;&#10;Descrição gerada automaticamente">
            <a:extLst>
              <a:ext uri="{FF2B5EF4-FFF2-40B4-BE49-F238E27FC236}">
                <a16:creationId xmlns:a16="http://schemas.microsoft.com/office/drawing/2014/main" id="{1AB564C9-EFAB-234C-B0C2-25A8F1C6B8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400" y="1856108"/>
            <a:ext cx="8711718" cy="3724257"/>
          </a:xfrm>
          <a:prstGeom prst="rect">
            <a:avLst/>
          </a:prstGeom>
        </p:spPr>
      </p:pic>
      <p:pic>
        <p:nvPicPr>
          <p:cNvPr id="13" name="Imagem 12" descr="Site&#10;&#10;Descrição gerada automaticamente com confiança baixa">
            <a:extLst>
              <a:ext uri="{FF2B5EF4-FFF2-40B4-BE49-F238E27FC236}">
                <a16:creationId xmlns:a16="http://schemas.microsoft.com/office/drawing/2014/main" id="{5B9D2EE3-79E8-334C-A09A-8CCECC6535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616" y="6465761"/>
            <a:ext cx="4530655" cy="970039"/>
          </a:xfrm>
          <a:prstGeom prst="rect">
            <a:avLst/>
          </a:prstGeom>
        </p:spPr>
      </p:pic>
      <p:sp>
        <p:nvSpPr>
          <p:cNvPr id="11" name="Rosca 10">
            <a:extLst>
              <a:ext uri="{FF2B5EF4-FFF2-40B4-BE49-F238E27FC236}">
                <a16:creationId xmlns:a16="http://schemas.microsoft.com/office/drawing/2014/main" id="{11BD0B73-F385-994E-A468-46018B22DE3E}"/>
              </a:ext>
            </a:extLst>
          </p:cNvPr>
          <p:cNvSpPr/>
          <p:nvPr/>
        </p:nvSpPr>
        <p:spPr>
          <a:xfrm>
            <a:off x="1079292" y="3025048"/>
            <a:ext cx="4527029" cy="754789"/>
          </a:xfrm>
          <a:prstGeom prst="donut">
            <a:avLst>
              <a:gd name="adj" fmla="val 0"/>
            </a:avLst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1251FD30-5E9B-514E-9236-DA24CCA6CE30}"/>
              </a:ext>
            </a:extLst>
          </p:cNvPr>
          <p:cNvSpPr txBox="1"/>
          <p:nvPr/>
        </p:nvSpPr>
        <p:spPr>
          <a:xfrm>
            <a:off x="1927737" y="890190"/>
            <a:ext cx="8017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Assuntos mais reclamados </a:t>
            </a:r>
          </a:p>
        </p:txBody>
      </p:sp>
    </p:spTree>
    <p:extLst>
      <p:ext uri="{BB962C8B-B14F-4D97-AF65-F5344CB8AC3E}">
        <p14:creationId xmlns:p14="http://schemas.microsoft.com/office/powerpoint/2010/main" val="1740577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37">
            <a:extLst>
              <a:ext uri="{FF2B5EF4-FFF2-40B4-BE49-F238E27FC236}">
                <a16:creationId xmlns:a16="http://schemas.microsoft.com/office/drawing/2014/main" id="{04695F26-39DB-450E-B464-9C76CD233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691545" cy="75596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39">
            <a:extLst>
              <a:ext uri="{FF2B5EF4-FFF2-40B4-BE49-F238E27FC236}">
                <a16:creationId xmlns:a16="http://schemas.microsoft.com/office/drawing/2014/main" id="{2F42E55F-A297-474F-AF2D-6D3A15822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428" y="-1"/>
            <a:ext cx="10691544" cy="75596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41">
            <a:extLst>
              <a:ext uri="{FF2B5EF4-FFF2-40B4-BE49-F238E27FC236}">
                <a16:creationId xmlns:a16="http://schemas.microsoft.com/office/drawing/2014/main" id="{972070F7-E065-4D60-8938-9FB8CDB8A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 flipH="1">
            <a:off x="-441166" y="432740"/>
            <a:ext cx="2772264" cy="1906788"/>
            <a:chOff x="-305" y="-4155"/>
            <a:chExt cx="2514948" cy="2174333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F672C03-E63A-4F6B-96BD-0C4E3F1B8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43">
              <a:extLst>
                <a:ext uri="{FF2B5EF4-FFF2-40B4-BE49-F238E27FC236}">
                  <a16:creationId xmlns:a16="http://schemas.microsoft.com/office/drawing/2014/main" id="{9BB94CDF-5C33-4B0A-B53F-50762639C1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3C92F9D-544D-4691-94A7-B937CF4BE3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56" name="Freeform: Shape 45">
              <a:extLst>
                <a:ext uri="{FF2B5EF4-FFF2-40B4-BE49-F238E27FC236}">
                  <a16:creationId xmlns:a16="http://schemas.microsoft.com/office/drawing/2014/main" id="{DCA4DEE4-B7B4-47F4-A9C5-31AED8369A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3" name="Imagem 12" descr="Site&#10;&#10;Descrição gerada automaticamente com confiança baixa">
            <a:extLst>
              <a:ext uri="{FF2B5EF4-FFF2-40B4-BE49-F238E27FC236}">
                <a16:creationId xmlns:a16="http://schemas.microsoft.com/office/drawing/2014/main" id="{5B9D2EE3-79E8-334C-A09A-8CCECC6535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239" y="6465761"/>
            <a:ext cx="4530655" cy="970039"/>
          </a:xfrm>
          <a:prstGeom prst="rect">
            <a:avLst/>
          </a:prstGeom>
        </p:spPr>
      </p:pic>
      <p:sp>
        <p:nvSpPr>
          <p:cNvPr id="4" name="AutoShape 2">
            <a:extLst>
              <a:ext uri="{FF2B5EF4-FFF2-40B4-BE49-F238E27FC236}">
                <a16:creationId xmlns:a16="http://schemas.microsoft.com/office/drawing/2014/main" id="{D207937F-D69B-A549-A055-A2434BB8D27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192713" y="36274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F0F927E0-54AE-A84F-83AA-76AB5F5E167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45113" y="37798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9" name="Imagem 8" descr="Gráfico&#10;&#10;Descrição gerada automaticamente">
            <a:extLst>
              <a:ext uri="{FF2B5EF4-FFF2-40B4-BE49-F238E27FC236}">
                <a16:creationId xmlns:a16="http://schemas.microsoft.com/office/drawing/2014/main" id="{201EC928-F39C-E144-8DE3-2A42C0A73E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55" y="2984654"/>
            <a:ext cx="10370218" cy="2199968"/>
          </a:xfrm>
          <a:prstGeom prst="rect">
            <a:avLst/>
          </a:prstGeom>
        </p:spPr>
      </p:pic>
      <p:sp>
        <p:nvSpPr>
          <p:cNvPr id="19" name="CaixaDeTexto 18">
            <a:extLst>
              <a:ext uri="{FF2B5EF4-FFF2-40B4-BE49-F238E27FC236}">
                <a16:creationId xmlns:a16="http://schemas.microsoft.com/office/drawing/2014/main" id="{070212DA-936B-0545-B238-3ABBEC53ECEB}"/>
              </a:ext>
            </a:extLst>
          </p:cNvPr>
          <p:cNvSpPr txBox="1"/>
          <p:nvPr/>
        </p:nvSpPr>
        <p:spPr>
          <a:xfrm>
            <a:off x="1898361" y="1180295"/>
            <a:ext cx="8017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Problemas mais reclamados </a:t>
            </a:r>
          </a:p>
        </p:txBody>
      </p:sp>
    </p:spTree>
    <p:extLst>
      <p:ext uri="{BB962C8B-B14F-4D97-AF65-F5344CB8AC3E}">
        <p14:creationId xmlns:p14="http://schemas.microsoft.com/office/powerpoint/2010/main" val="664549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9015"/>
            <a:ext cx="10691813" cy="7540660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5345906" y="6870183"/>
            <a:ext cx="270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SENACON</a:t>
            </a:r>
          </a:p>
          <a:p>
            <a:r>
              <a:rPr lang="pt-BR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Secretaria Nacional do Consumidor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F211694-677E-AC47-8B34-CF801BB5B91A}"/>
              </a:ext>
            </a:extLst>
          </p:cNvPr>
          <p:cNvSpPr txBox="1"/>
          <p:nvPr/>
        </p:nvSpPr>
        <p:spPr>
          <a:xfrm>
            <a:off x="810902" y="610490"/>
            <a:ext cx="9091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Revenda de combustíveis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167A3E-7098-EA42-8761-4901D6F152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716" y="1255350"/>
            <a:ext cx="9318906" cy="571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pt-BR" altLang="pt-BR" sz="2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Atuação SENACON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F316D63-765E-2847-BB7E-C14782B42F9C}"/>
              </a:ext>
            </a:extLst>
          </p:cNvPr>
          <p:cNvSpPr txBox="1"/>
          <p:nvPr/>
        </p:nvSpPr>
        <p:spPr>
          <a:xfrm>
            <a:off x="810902" y="2748174"/>
            <a:ext cx="931890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pt-P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</a:t>
            </a: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nº 02, de 23 de maio de 2019, com </a:t>
            </a:r>
            <a:r>
              <a:rPr lang="pt-PT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ANP </a:t>
            </a: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 o aperfeiçoamento da prestação de serviços de combustíveis</a:t>
            </a:r>
          </a:p>
          <a:p>
            <a:pPr marL="285750" indent="-285750">
              <a:buFont typeface="Wingdings" pitchFamily="2" charset="2"/>
              <a:buChar char="Ø"/>
            </a:pPr>
            <a:endParaRPr lang="pt-P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Participação da </a:t>
            </a:r>
            <a:r>
              <a:rPr lang="pt-BR" altLang="pt-B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Tomada Pública de Subsídios nº 04/2018 sobre Tutela Regulatória da Fidelidade à Bandeira 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Nota Técnica SENACON nº25/2019 </a:t>
            </a:r>
          </a:p>
          <a:p>
            <a:pPr marL="285750" indent="-285750">
              <a:buFont typeface="Wingdings" pitchFamily="2" charset="2"/>
              <a:buChar char="Ø"/>
            </a:pPr>
            <a:endParaRPr lang="pt-BR" altLang="pt-BR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PT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D585C0D7-7C51-8D4C-8B36-5AF16DFC4D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135" y="264431"/>
            <a:ext cx="4485404" cy="190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410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9015"/>
            <a:ext cx="10691813" cy="7540660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5345906" y="6870183"/>
            <a:ext cx="270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SENACON</a:t>
            </a:r>
          </a:p>
          <a:p>
            <a:r>
              <a:rPr lang="pt-BR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Secretaria Nacional do Consumidor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F211694-677E-AC47-8B34-CF801BB5B91A}"/>
              </a:ext>
            </a:extLst>
          </p:cNvPr>
          <p:cNvSpPr txBox="1"/>
          <p:nvPr/>
        </p:nvSpPr>
        <p:spPr>
          <a:xfrm>
            <a:off x="293564" y="438134"/>
            <a:ext cx="9091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Revenda de combustíveis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167A3E-7098-EA42-8761-4901D6F152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451" y="1027402"/>
            <a:ext cx="9318906" cy="49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pt-BR" altLang="pt-BR" sz="20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Tomada Pública de Subsídios nº 04/2018</a:t>
            </a: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984B645F-FF8A-174B-9BB6-AF039D539F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330" y="1627574"/>
            <a:ext cx="9575147" cy="446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pt-BR" altLang="pt-BR" sz="2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Experiência internacional </a:t>
            </a:r>
          </a:p>
          <a:p>
            <a:pPr marL="342900" indent="-342900"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BR" altLang="pt-BR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Índices de conformidade similares: 96,8% postos bandeira branca e 98,2% bandeirados – padrões internacionais de qualidade</a:t>
            </a:r>
          </a:p>
          <a:p>
            <a:pPr marL="342900" indent="-342900"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BR" altLang="pt-BR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Somente combustíveis aditivados recebem proteção da marca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pt-BR" altLang="pt-BR" sz="2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Qualidade do combustível</a:t>
            </a:r>
          </a:p>
          <a:p>
            <a:pPr marL="342900" indent="-342900" algn="just">
              <a:lnSpc>
                <a:spcPct val="150000"/>
              </a:lnSpc>
              <a:spcBef>
                <a:spcPct val="0"/>
              </a:spcBef>
              <a:defRPr/>
            </a:pPr>
            <a:r>
              <a:rPr lang="pt-BR" altLang="pt-BR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Fiscalização sobre a qualidade do combustível continua a cargo da ANP (PMQC)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pt-BR" altLang="pt-BR" sz="2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Ponto de vista concorrencial</a:t>
            </a:r>
          </a:p>
          <a:p>
            <a:pPr marL="342900" indent="-342900"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BR" altLang="pt-BR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Ampliação das opções de aquisição de combustíveis pelo revendedores, fomentando a </a:t>
            </a:r>
            <a:r>
              <a:rPr lang="pt-BR" altLang="pt-BR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competição </a:t>
            </a:r>
            <a:endParaRPr lang="pt-BR" altLang="pt-BR" sz="18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687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9015"/>
            <a:ext cx="10691813" cy="7540660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5345906" y="6870183"/>
            <a:ext cx="270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SENACON</a:t>
            </a:r>
          </a:p>
          <a:p>
            <a:r>
              <a:rPr lang="pt-BR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Secretaria Nacional do Consumidor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F211694-677E-AC47-8B34-CF801BB5B91A}"/>
              </a:ext>
            </a:extLst>
          </p:cNvPr>
          <p:cNvSpPr txBox="1"/>
          <p:nvPr/>
        </p:nvSpPr>
        <p:spPr>
          <a:xfrm>
            <a:off x="293564" y="737476"/>
            <a:ext cx="9091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Revenda de combustíveis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167A3E-7098-EA42-8761-4901D6F152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824" y="1347049"/>
            <a:ext cx="9318906" cy="571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pt-BR" altLang="pt-BR" sz="2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Proposta de resolução - Pontos de atenção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C64C0574-945B-A249-8BB2-1A6EC84463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4974441"/>
              </p:ext>
            </p:extLst>
          </p:nvPr>
        </p:nvGraphicFramePr>
        <p:xfrm>
          <a:off x="686452" y="2045675"/>
          <a:ext cx="9575148" cy="4009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86230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9015"/>
            <a:ext cx="10691813" cy="7540660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5345906" y="6870183"/>
            <a:ext cx="270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SENACON</a:t>
            </a:r>
          </a:p>
          <a:p>
            <a:r>
              <a:rPr lang="pt-BR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Secretaria Nacional do Consumidor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F211694-677E-AC47-8B34-CF801BB5B91A}"/>
              </a:ext>
            </a:extLst>
          </p:cNvPr>
          <p:cNvSpPr txBox="1"/>
          <p:nvPr/>
        </p:nvSpPr>
        <p:spPr>
          <a:xfrm>
            <a:off x="293564" y="737476"/>
            <a:ext cx="9091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Revenda de combustíveis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167A3E-7098-EA42-8761-4901D6F152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824" y="1347049"/>
            <a:ext cx="9318906" cy="571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pt-BR" altLang="pt-BR" sz="2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Alterações regulatórias propostas 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C64C0574-945B-A249-8BB2-1A6EC84463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0689331"/>
              </p:ext>
            </p:extLst>
          </p:nvPr>
        </p:nvGraphicFramePr>
        <p:xfrm>
          <a:off x="686452" y="2045675"/>
          <a:ext cx="9575148" cy="4009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568943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1813" cy="7540660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5345906" y="6870183"/>
            <a:ext cx="270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SENACON</a:t>
            </a:r>
          </a:p>
          <a:p>
            <a:r>
              <a:rPr lang="pt-BR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Secretaria Nacional do Consumidor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F211694-677E-AC47-8B34-CF801BB5B91A}"/>
              </a:ext>
            </a:extLst>
          </p:cNvPr>
          <p:cNvSpPr txBox="1"/>
          <p:nvPr/>
        </p:nvSpPr>
        <p:spPr>
          <a:xfrm>
            <a:off x="453196" y="590677"/>
            <a:ext cx="9091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Revenda de combustíveis 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89B52576-83D1-0542-AA42-1B844FFDB6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1504523"/>
              </p:ext>
            </p:extLst>
          </p:nvPr>
        </p:nvGraphicFramePr>
        <p:xfrm>
          <a:off x="204352" y="2062553"/>
          <a:ext cx="9816594" cy="4485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extBox 7">
            <a:extLst>
              <a:ext uri="{FF2B5EF4-FFF2-40B4-BE49-F238E27FC236}">
                <a16:creationId xmlns:a16="http://schemas.microsoft.com/office/drawing/2014/main" id="{A994CA4E-19D9-6840-B8F3-8D4FB514EC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196" y="1409899"/>
            <a:ext cx="9318906" cy="49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pt-BR" altLang="pt-BR" sz="20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Perspectiva do consumidor</a:t>
            </a:r>
          </a:p>
        </p:txBody>
      </p:sp>
    </p:spTree>
    <p:extLst>
      <p:ext uri="{BB962C8B-B14F-4D97-AF65-F5344CB8AC3E}">
        <p14:creationId xmlns:p14="http://schemas.microsoft.com/office/powerpoint/2010/main" val="36080125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1423</TotalTime>
  <Words>786</Words>
  <Application>Microsoft Macintosh PowerPoint</Application>
  <PresentationFormat>Personalizar</PresentationFormat>
  <Paragraphs>107</Paragraphs>
  <Slides>10</Slides>
  <Notes>10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7" baseType="lpstr">
      <vt:lpstr>Abadi Extra Light</vt:lpstr>
      <vt:lpstr>Arial</vt:lpstr>
      <vt:lpstr>Calibri</vt:lpstr>
      <vt:lpstr>Calibri Light</vt:lpstr>
      <vt:lpstr>Verdana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Estela dos Santos Castro</dc:creator>
  <cp:lastModifiedBy>Lais Roberta Rosa Patricio</cp:lastModifiedBy>
  <cp:revision>99</cp:revision>
  <dcterms:created xsi:type="dcterms:W3CDTF">2019-01-22T13:59:42Z</dcterms:created>
  <dcterms:modified xsi:type="dcterms:W3CDTF">2021-07-06T20:34:42Z</dcterms:modified>
</cp:coreProperties>
</file>